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60"/>
  </p:notesMasterIdLst>
  <p:sldIdLst>
    <p:sldId id="1221" r:id="rId2"/>
    <p:sldId id="1247" r:id="rId3"/>
    <p:sldId id="1816" r:id="rId4"/>
    <p:sldId id="1772" r:id="rId5"/>
    <p:sldId id="1815" r:id="rId6"/>
    <p:sldId id="741" r:id="rId7"/>
    <p:sldId id="1810" r:id="rId8"/>
    <p:sldId id="744" r:id="rId9"/>
    <p:sldId id="745" r:id="rId10"/>
    <p:sldId id="782" r:id="rId11"/>
    <p:sldId id="783" r:id="rId12"/>
    <p:sldId id="668" r:id="rId13"/>
    <p:sldId id="690" r:id="rId14"/>
    <p:sldId id="1424" r:id="rId15"/>
    <p:sldId id="809" r:id="rId16"/>
    <p:sldId id="806" r:id="rId17"/>
    <p:sldId id="807" r:id="rId18"/>
    <p:sldId id="446" r:id="rId19"/>
    <p:sldId id="1793" r:id="rId20"/>
    <p:sldId id="1794" r:id="rId21"/>
    <p:sldId id="1812" r:id="rId22"/>
    <p:sldId id="828" r:id="rId23"/>
    <p:sldId id="830" r:id="rId24"/>
    <p:sldId id="829" r:id="rId25"/>
    <p:sldId id="831" r:id="rId26"/>
    <p:sldId id="1809" r:id="rId27"/>
    <p:sldId id="1822" r:id="rId28"/>
    <p:sldId id="1813" r:id="rId29"/>
    <p:sldId id="1814" r:id="rId30"/>
    <p:sldId id="1230" r:id="rId31"/>
    <p:sldId id="1817" r:id="rId32"/>
    <p:sldId id="1254" r:id="rId33"/>
    <p:sldId id="1250" r:id="rId34"/>
    <p:sldId id="1251" r:id="rId35"/>
    <p:sldId id="1264" r:id="rId36"/>
    <p:sldId id="1785" r:id="rId37"/>
    <p:sldId id="1795" r:id="rId38"/>
    <p:sldId id="1781" r:id="rId39"/>
    <p:sldId id="1743" r:id="rId40"/>
    <p:sldId id="1819" r:id="rId41"/>
    <p:sldId id="1804" r:id="rId42"/>
    <p:sldId id="1796" r:id="rId43"/>
    <p:sldId id="805" r:id="rId44"/>
    <p:sldId id="1820" r:id="rId45"/>
    <p:sldId id="1774" r:id="rId46"/>
    <p:sldId id="1802" r:id="rId47"/>
    <p:sldId id="1167" r:id="rId48"/>
    <p:sldId id="1807" r:id="rId49"/>
    <p:sldId id="1818" r:id="rId50"/>
    <p:sldId id="1259" r:id="rId51"/>
    <p:sldId id="1249" r:id="rId52"/>
    <p:sldId id="1265" r:id="rId53"/>
    <p:sldId id="1263" r:id="rId54"/>
    <p:sldId id="1798" r:id="rId55"/>
    <p:sldId id="1245" r:id="rId56"/>
    <p:sldId id="1724" r:id="rId57"/>
    <p:sldId id="1823" r:id="rId58"/>
    <p:sldId id="1821" r:id="rId59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990"/>
    <a:srgbClr val="FFFFFF"/>
    <a:srgbClr val="FF33CC"/>
    <a:srgbClr val="003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89" y="59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5AA4F-EBB6-4721-ADF2-0039D7A8F258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6C988-7388-4CB2-8011-6D5FF80489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5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8065"/>
            <a:ext cx="7772400" cy="3218727"/>
          </a:xfrm>
        </p:spPr>
        <p:txBody>
          <a:bodyPr anchor="b">
            <a:normAutofit/>
          </a:bodyPr>
          <a:lstStyle>
            <a:lvl1pPr algn="l">
              <a:defRPr sz="8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793"/>
            <a:ext cx="7315200" cy="115454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81F03-52F6-436B-9C48-66C5D4B8E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r="977"/>
          <a:stretch/>
        </p:blipFill>
        <p:spPr>
          <a:xfrm>
            <a:off x="-6016" y="6117654"/>
            <a:ext cx="9150016" cy="743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DDFE2E-FD53-4C2D-A7AC-184C5FB85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9" y="6337446"/>
            <a:ext cx="1244390" cy="4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defRPr/>
            </a:lvl1pPr>
            <a:lvl2pPr marL="685800" indent="-228600">
              <a:buSzPct val="80000"/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0252" y="6492875"/>
            <a:ext cx="62374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FCC6B-97D2-43EB-BBEB-9F69BCC2F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21327"/>
          <a:stretch/>
        </p:blipFill>
        <p:spPr>
          <a:xfrm>
            <a:off x="1" y="-24818"/>
            <a:ext cx="4855418" cy="2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273" y="1330036"/>
            <a:ext cx="4191577" cy="51997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30036"/>
            <a:ext cx="4219286" cy="51997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CC6BC6-F380-4EE0-A65C-7AC6E3F07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21327"/>
          <a:stretch/>
        </p:blipFill>
        <p:spPr>
          <a:xfrm>
            <a:off x="1" y="-24818"/>
            <a:ext cx="4855418" cy="2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8F322-1553-42EF-953A-1E1B36D95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21327"/>
          <a:stretch/>
        </p:blipFill>
        <p:spPr>
          <a:xfrm>
            <a:off x="1" y="-24818"/>
            <a:ext cx="4855418" cy="2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90E91-7B11-4024-844B-9417A8F38F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21327"/>
          <a:stretch/>
        </p:blipFill>
        <p:spPr>
          <a:xfrm>
            <a:off x="1" y="-24818"/>
            <a:ext cx="4855418" cy="2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89" y="609600"/>
            <a:ext cx="795161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6990" y="1981200"/>
            <a:ext cx="392006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523" y="1981200"/>
            <a:ext cx="392147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748489"/>
      </p:ext>
    </p:extLst>
  </p:cSld>
  <p:clrMapOvr>
    <a:masterClrMapping/>
  </p:clrMapOvr>
  <p:transition advTm="41951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273" y="328181"/>
            <a:ext cx="852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273" y="1348509"/>
            <a:ext cx="8525163" cy="518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93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5" r:id="rId4"/>
    <p:sldLayoutId id="2147483666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aravicpf@evm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cb.rupress.org/content/early/2017/11/06/jcb.201708092" TargetMode="External"/><Relationship Id="rId2" Type="http://schemas.openxmlformats.org/officeDocument/2006/relationships/hyperlink" Target="http://www.ncbi.nlm.nih.gov/pmc/articles/PMC269425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ngevityalliance.org/?q=how-silicon-valley-trying-cure-age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ing-castles.com/medieval_castle_layout.html#.U8Z2AoVSn3w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mc/articles/PMC4037311/#!po=9.37500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visigoth-project.wikispaces.com/Visigoth+Warrior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182068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.org/documents_custom/Diagnostic_Recommendations_Alz_proof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.org/documents_custom/Diagnostic_Recommendations_Alz_proof.pdf" TargetMode="External"/><Relationship Id="rId2" Type="http://schemas.openxmlformats.org/officeDocument/2006/relationships/hyperlink" Target="http://www.ncbi.nlm.nih.gov/pubmed/2172941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dc.gov/nchs/data/dvs/lcwk/lcwk1_hr_2017-a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V1bFr2SWP1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dc.gov/nchs/data/dvs/lcwk/lcwk1_hr_2017-a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g.de/news98/alzheim.ht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racial-equity-and-health-policy/issue-brief/beyond-health-care-the-role-of-social-determinants-in-promoting-health-and-health-equity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dmas.virginia.gov/for-members/managed-care-programs/ccc-pl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ccplusv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development/desa/disabilities/resources/factsheet-on-persons-with-disabilitie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mericanbraincoalition.org/page/PPPHelpPatient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braincoalition.org/page/NonProfitMember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cademies.org/news/2022/04/wide-ranging-systemic-changes-needed-to-transform-nursing-homes-to-meet-needs-of-residents-families-and-staff" TargetMode="External"/><Relationship Id="rId2" Type="http://schemas.openxmlformats.org/officeDocument/2006/relationships/hyperlink" Target="https://www.nationalacademies.org/our-work/the-quality-of-care-in-nursing-home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-rusty-abandoned-truck-yukon-used-construction-canol-road-canada-image86477777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392-019-0063-8" TargetMode="External"/><Relationship Id="rId2" Type="http://schemas.openxmlformats.org/officeDocument/2006/relationships/hyperlink" Target="https://www.ncbi.nlm.nih.gov/pmc/articles/PMC567697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rightfocus.org/alzheimers/article/history-alzheimers-disease" TargetMode="External"/><Relationship Id="rId4" Type="http://schemas.openxmlformats.org/officeDocument/2006/relationships/hyperlink" Target="https://www.ncbi.nlm.nih.gov/pmc/articles/PMC3962811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lancet.com/article/S0140-6736(20)30367-6/fulltex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pinterest.com/pin/227572587391691885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ics-about-space.com/hubble-andromeda-galaxy-pictures?p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-SfJsqnMRVc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rga.lis.virginia.gov/Published/2021/RD801/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npr.org/2020/12/24/947120581/the-tragedy-of-st-joes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vpm.org/articles/4907/the-arts-and-advanced-dementi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vpm.org/articles/4907/the-arts-and-advanced-dement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FWn4JB2YLU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171559067026042568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onic.net/bristlecone/Images2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nety-nines.org/FOF3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89" y="-106016"/>
            <a:ext cx="8873403" cy="135466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Alzheimer’s and the Brain</a:t>
            </a:r>
            <a:r>
              <a:rPr lang="en-US" sz="2000" dirty="0"/>
              <a:t> 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2000" i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69844" y="2885651"/>
            <a:ext cx="10356906" cy="2759770"/>
          </a:xfrm>
        </p:spPr>
        <p:txBody>
          <a:bodyPr>
            <a:normAutofit lnSpcReduction="10000"/>
          </a:bodyPr>
          <a:lstStyle/>
          <a:p>
            <a:pPr marL="304804" indent="-304804" algn="ctr">
              <a:defRPr/>
            </a:pPr>
            <a:r>
              <a:rPr lang="en-US" dirty="0"/>
              <a:t>Paul F. Aravich, Ph.D.</a:t>
            </a:r>
          </a:p>
          <a:p>
            <a:pPr marL="304804" indent="-304804" algn="ctr">
              <a:defRPr/>
            </a:pPr>
            <a:r>
              <a:rPr lang="en-US" sz="2400" dirty="0"/>
              <a:t>Professor of Pathology/Anatomy, Geriatrics &amp; PM&amp;R                                          </a:t>
            </a:r>
          </a:p>
          <a:p>
            <a:pPr marL="304804" indent="-304804" algn="ctr">
              <a:defRPr/>
            </a:pPr>
            <a:r>
              <a:rPr lang="en-US" sz="2400" dirty="0"/>
              <a:t>Eastern Virginia Medical School</a:t>
            </a:r>
          </a:p>
          <a:p>
            <a:pPr marL="304804" indent="-304804" algn="ctr">
              <a:defRPr/>
            </a:pPr>
            <a:endParaRPr lang="en-US" sz="100" dirty="0"/>
          </a:p>
          <a:p>
            <a:pPr marL="304804" indent="-304804" algn="ctr">
              <a:defRPr/>
            </a:pPr>
            <a:r>
              <a:rPr lang="en-US" sz="2400" dirty="0"/>
              <a:t>AOA Glaser Distinguished Teacher Awardee                                        </a:t>
            </a:r>
          </a:p>
          <a:p>
            <a:pPr marL="304804" indent="-304804" algn="ctr">
              <a:defRPr/>
            </a:pPr>
            <a:r>
              <a:rPr lang="en-US" sz="2400" dirty="0"/>
              <a:t>Inaugural EVMS President's Champion of Diversity/Inclusion Award                                      Two EVMS AMWA Gender Equity Awards </a:t>
            </a:r>
          </a:p>
          <a:p>
            <a:pPr marL="304804" indent="-304804" algn="ctr"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27324" y="5344188"/>
            <a:ext cx="6381065" cy="121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 anchor="ctr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89" dirty="0">
                <a:solidFill>
                  <a:schemeClr val="tx1"/>
                </a:solidFill>
                <a:hlinkClick r:id="rId2"/>
              </a:rPr>
              <a:t>aravicpf@evms.edu</a:t>
            </a:r>
            <a:endParaRPr lang="en-US" altLang="en-US" sz="2489" dirty="0">
              <a:solidFill>
                <a:srgbClr val="0C7990"/>
              </a:solidFill>
            </a:endParaRPr>
          </a:p>
          <a:p>
            <a:pPr algn="ctr"/>
            <a:r>
              <a:rPr lang="en-US" altLang="en-US" i="1" dirty="0">
                <a:solidFill>
                  <a:srgbClr val="0C7990"/>
                </a:solidFill>
              </a:rPr>
              <a:t>Aging Together Dementia Ed. Conf. 10/20/22</a:t>
            </a:r>
            <a:r>
              <a:rPr lang="en-US" altLang="en-US" dirty="0">
                <a:solidFill>
                  <a:srgbClr val="0C7990"/>
                </a:solidFill>
              </a:rPr>
              <a:t> </a:t>
            </a:r>
          </a:p>
          <a:p>
            <a:pPr algn="ctr"/>
            <a:endParaRPr lang="en-US" altLang="en-US" sz="2489" dirty="0">
              <a:solidFill>
                <a:schemeClr val="tx1"/>
              </a:solidFill>
            </a:endParaRPr>
          </a:p>
        </p:txBody>
      </p:sp>
      <p:pic>
        <p:nvPicPr>
          <p:cNvPr id="3074" name="Picture 2" descr="The Scream' Fetches Highest Price Ever For A Work Of Art : The Two-Way : NPR">
            <a:extLst>
              <a:ext uri="{FF2B5EF4-FFF2-40B4-BE49-F238E27FC236}">
                <a16:creationId xmlns:a16="http://schemas.microsoft.com/office/drawing/2014/main" id="{D6819158-78DE-4A8E-AD9D-CF227DD1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77" y="936168"/>
            <a:ext cx="1354444" cy="18059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207A88-8E29-4469-820E-9418A989B21D}"/>
              </a:ext>
            </a:extLst>
          </p:cNvPr>
          <p:cNvSpPr txBox="1"/>
          <p:nvPr/>
        </p:nvSpPr>
        <p:spPr>
          <a:xfrm>
            <a:off x="5543802" y="1254355"/>
            <a:ext cx="163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The Scream, Edvard Munch</a:t>
            </a:r>
          </a:p>
        </p:txBody>
      </p:sp>
    </p:spTree>
    <p:extLst>
      <p:ext uri="{BB962C8B-B14F-4D97-AF65-F5344CB8AC3E}">
        <p14:creationId xmlns:p14="http://schemas.microsoft.com/office/powerpoint/2010/main" val="17356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"/>
            <a:ext cx="8060267" cy="1016000"/>
          </a:xfrm>
        </p:spPr>
        <p:txBody>
          <a:bodyPr>
            <a:normAutofit/>
          </a:bodyPr>
          <a:lstStyle/>
          <a:p>
            <a:r>
              <a:rPr lang="en-US" altLang="en-US" sz="3600" u="sng" dirty="0"/>
              <a:t>Fact</a:t>
            </a:r>
            <a:r>
              <a:rPr lang="en-US" altLang="en-US" sz="3600" dirty="0"/>
              <a:t>. </a:t>
            </a:r>
            <a:r>
              <a:rPr lang="en-US" altLang="en-US" sz="3600" u="sng" dirty="0"/>
              <a:t>We fear senescence not aging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99" y="890563"/>
            <a:ext cx="8545689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u="sng" dirty="0"/>
              <a:t>Aging</a:t>
            </a:r>
            <a:r>
              <a:rPr lang="en-US" altLang="en-US" sz="2800" dirty="0"/>
              <a:t> </a:t>
            </a:r>
            <a:r>
              <a:rPr lang="en-US" altLang="en-US" sz="2400" dirty="0"/>
              <a:t>is </a:t>
            </a:r>
            <a:r>
              <a:rPr lang="en-US" altLang="en-US" sz="2400" u="sng" dirty="0"/>
              <a:t>the passage of time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Normal, developmental changes over time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Infancy, childhood, puberty, adult, older adult etc.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/>
              <a:t>Senescence</a:t>
            </a:r>
            <a:r>
              <a:rPr lang="en-US" altLang="en-US" sz="2800" dirty="0"/>
              <a:t> is a </a:t>
            </a:r>
            <a:r>
              <a:rPr lang="en-US" altLang="en-US" sz="2800" u="sng" dirty="0"/>
              <a:t>programed  </a:t>
            </a:r>
            <a:r>
              <a:rPr lang="en-US" altLang="en-US" sz="2800" u="sng" dirty="0">
                <a:sym typeface="Symbol" pitchFamily="18" charset="2"/>
              </a:rPr>
              <a:t></a:t>
            </a:r>
            <a:r>
              <a:rPr lang="en-US" altLang="en-US" sz="2800" u="sng" dirty="0"/>
              <a:t> in fitness &amp; ability to fight death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Eventually leading to death </a:t>
            </a:r>
            <a:endParaRPr lang="en-US" altLang="en-US" sz="1800" dirty="0"/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dirty="0"/>
              <a:t>	Williams. </a:t>
            </a:r>
            <a:r>
              <a:rPr lang="en-US" altLang="en-US" sz="1800" i="1" dirty="0"/>
              <a:t>Q Rev Biol </a:t>
            </a:r>
            <a:r>
              <a:rPr lang="en-US" altLang="en-US" sz="1800" dirty="0"/>
              <a:t>74(4):405-415, 1999. Merck Manual of Geriatrics 2006</a:t>
            </a:r>
            <a:r>
              <a:rPr lang="en-US" altLang="en-US" sz="1800" b="1" dirty="0"/>
              <a:t> 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Due to, e.g.: </a:t>
            </a:r>
            <a:r>
              <a:rPr lang="en-US" altLang="en-US" sz="2400" u="sng" dirty="0"/>
              <a:t>oxidative stress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inflammation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apoptosis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/>
              <a:t>We fear</a:t>
            </a:r>
            <a:r>
              <a:rPr lang="en-US" altLang="en-US" sz="2800" dirty="0"/>
              <a:t> senescence not aging</a:t>
            </a:r>
          </a:p>
          <a:p>
            <a:pPr>
              <a:lnSpc>
                <a:spcPct val="90000"/>
              </a:lnSpc>
            </a:pPr>
            <a:r>
              <a:rPr lang="en-US" altLang="en-US" sz="2800" u="sng" dirty="0"/>
              <a:t>Aging is Not a disease</a:t>
            </a:r>
            <a:r>
              <a:rPr lang="en-US" altLang="en-US" sz="2800" dirty="0"/>
              <a:t> </a:t>
            </a:r>
            <a:r>
              <a:rPr lang="en-US" altLang="en-US" sz="1800" i="1" dirty="0"/>
              <a:t>though Silicon Valley says it is</a:t>
            </a:r>
            <a:endParaRPr lang="en-US" altLang="en-US" sz="2800" i="1" u="sng" dirty="0"/>
          </a:p>
        </p:txBody>
      </p:sp>
      <p:sp>
        <p:nvSpPr>
          <p:cNvPr id="15" name="Rectangle 14"/>
          <p:cNvSpPr/>
          <p:nvPr/>
        </p:nvSpPr>
        <p:spPr>
          <a:xfrm>
            <a:off x="429846" y="5854992"/>
            <a:ext cx="69765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600" i="1" dirty="0"/>
              <a:t>Monaco &amp; Silveira. Aging is not senescence… </a:t>
            </a:r>
            <a:r>
              <a:rPr lang="pt-BR" sz="1600" i="1" dirty="0"/>
              <a:t>Clinics (Sao Paulo). 2009 May;64(5):451-7. </a:t>
            </a:r>
            <a:r>
              <a:rPr lang="en-US" sz="1600" i="1" dirty="0">
                <a:hlinkClick r:id="rId2"/>
              </a:rPr>
              <a:t>http://www.ncbi.nlm.nih.gov/pmc/articles/PMC2694250/</a:t>
            </a:r>
            <a:r>
              <a:rPr lang="en-US" sz="1600" i="1" dirty="0"/>
              <a:t>  And </a:t>
            </a:r>
            <a:r>
              <a:rPr lang="en-US" sz="1600" i="1" dirty="0">
                <a:hlinkClick r:id="rId3"/>
              </a:rPr>
              <a:t>http://jcb.rupress.org/content/early/2017/11/06/jcb.201708092</a:t>
            </a:r>
            <a:r>
              <a:rPr lang="en-US" sz="1600" i="1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846" y="5543817"/>
            <a:ext cx="5672430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22" i="1" dirty="0">
                <a:hlinkClick r:id="rId4"/>
              </a:rPr>
              <a:t>http://longevityalliance.org/?q=how-silicon-valley-trying-cure-ageing</a:t>
            </a:r>
            <a:endParaRPr lang="en-US" sz="1422" dirty="0"/>
          </a:p>
        </p:txBody>
      </p:sp>
    </p:spTree>
    <p:extLst>
      <p:ext uri="{BB962C8B-B14F-4D97-AF65-F5344CB8AC3E}">
        <p14:creationId xmlns:p14="http://schemas.microsoft.com/office/powerpoint/2010/main" val="389360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96" y="85576"/>
            <a:ext cx="8263467" cy="1016000"/>
          </a:xfrm>
        </p:spPr>
        <p:txBody>
          <a:bodyPr/>
          <a:lstStyle/>
          <a:p>
            <a:r>
              <a:rPr lang="en-US" sz="3200" dirty="0"/>
              <a:t>Defense against senescence: </a:t>
            </a:r>
            <a:br>
              <a:rPr lang="en-US" sz="3200" u="sng" dirty="0"/>
            </a:br>
            <a:r>
              <a:rPr lang="en-US" sz="3200" u="sng" dirty="0"/>
              <a:t>The Senescence </a:t>
            </a:r>
            <a:r>
              <a:rPr lang="en-US" sz="2844" u="sng" dirty="0"/>
              <a:t>Buffer Zone</a:t>
            </a:r>
            <a:endParaRPr lang="en-US" sz="3200" i="1" dirty="0"/>
          </a:p>
        </p:txBody>
      </p:sp>
      <p:pic>
        <p:nvPicPr>
          <p:cNvPr id="1028" name="Picture 4" descr="Beaumaris Ca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304776"/>
            <a:ext cx="5057422" cy="37930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0669" y="6316085"/>
            <a:ext cx="5486400" cy="530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22" i="1" dirty="0"/>
              <a:t>Castle </a:t>
            </a:r>
            <a:r>
              <a:rPr lang="en-US" sz="1422" i="1" dirty="0">
                <a:hlinkClick r:id="rId3"/>
              </a:rPr>
              <a:t>http://www.exploring-castles.com/medieval_castle_layout.html#.U8Z2AoVSn3w</a:t>
            </a:r>
            <a:r>
              <a:rPr lang="en-US" sz="1422" i="1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29051" y="6288594"/>
            <a:ext cx="3724638" cy="530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22" i="1" dirty="0"/>
              <a:t>Visigoths </a:t>
            </a:r>
            <a:r>
              <a:rPr lang="en-US" sz="1422" i="1" dirty="0">
                <a:hlinkClick r:id="rId4"/>
              </a:rPr>
              <a:t>http://visigoth-project.wikispaces.com/Visigoth+Warriors</a:t>
            </a:r>
            <a:r>
              <a:rPr lang="en-US" sz="1422" i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067" y="4544939"/>
            <a:ext cx="4465605" cy="1200329"/>
          </a:xfrm>
          <a:prstGeom prst="rect">
            <a:avLst/>
          </a:prstGeom>
          <a:solidFill>
            <a:srgbClr val="0C799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Buffer zone protects against  senescence “Visigoths,”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shrinks w/ aging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200" y="3093393"/>
            <a:ext cx="2032693" cy="70788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Roman Castle (brain etc.)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10668" y="2561166"/>
            <a:ext cx="3778438" cy="3699937"/>
            <a:chOff x="4953000" y="2785038"/>
            <a:chExt cx="4250743" cy="4162430"/>
          </a:xfrm>
        </p:grpSpPr>
        <p:grpSp>
          <p:nvGrpSpPr>
            <p:cNvPr id="10" name="Group 9"/>
            <p:cNvGrpSpPr/>
            <p:nvPr/>
          </p:nvGrpSpPr>
          <p:grpSpPr>
            <a:xfrm>
              <a:off x="5334000" y="2785038"/>
              <a:ext cx="3810000" cy="2853762"/>
              <a:chOff x="5334000" y="2133600"/>
              <a:chExt cx="3810000" cy="2853762"/>
            </a:xfrm>
          </p:grpSpPr>
          <p:pic>
            <p:nvPicPr>
              <p:cNvPr id="9" name="Picture 2" descr="http://visigoth-project.wikispaces.com/file/view/mcb-adrianopolis.jpg/257643858/800x600/mcb-adrianopoli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3525" y="2133600"/>
                <a:ext cx="3800475" cy="285376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334000" y="2167962"/>
                <a:ext cx="3810000" cy="51937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dirty="0"/>
                  <a:t>Senescence pathology</a:t>
                </a:r>
              </a:p>
            </p:txBody>
          </p:sp>
        </p:grpSp>
        <p:sp>
          <p:nvSpPr>
            <p:cNvPr id="3" name="Right Arrow 2"/>
            <p:cNvSpPr/>
            <p:nvPr/>
          </p:nvSpPr>
          <p:spPr bwMode="auto">
            <a:xfrm flipH="1">
              <a:off x="4953000" y="4419600"/>
              <a:ext cx="838200" cy="381000"/>
            </a:xfrm>
            <a:prstGeom prst="rightArrow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280" tIns="40640" rIns="81280" bIns="4064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n"/>
              </a:pP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3524" y="5181600"/>
              <a:ext cx="3860219" cy="1765868"/>
            </a:xfrm>
            <a:prstGeom prst="rect">
              <a:avLst/>
            </a:prstGeom>
            <a:solidFill>
              <a:srgbClr val="0C7990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Visigoth senescence attack: </a:t>
              </a:r>
              <a:r>
                <a:rPr lang="en-US" sz="2400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oxidative stress, inflammatory cytokines 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etc.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9922" y="4030566"/>
            <a:ext cx="3647179" cy="40011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Protective buffer (like a moat)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0377" y="5832408"/>
            <a:ext cx="4904318" cy="5026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22" i="1" dirty="0"/>
              <a:t>Rattan. Aging Dis. 2014 Jun 1;5(3):196-202 </a:t>
            </a:r>
            <a:r>
              <a:rPr lang="en-US" sz="1244" i="1" dirty="0">
                <a:hlinkClick r:id="rId6"/>
              </a:rPr>
              <a:t>http://www.ncbi.nlm.nih.gov/pmc/articles/PMC4037311/#!po=9.37500</a:t>
            </a:r>
            <a:r>
              <a:rPr lang="en-US" sz="1244" i="1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1067" y="1137575"/>
            <a:ext cx="4473981" cy="1569660"/>
          </a:xfrm>
          <a:prstGeom prst="rect">
            <a:avLst/>
          </a:prstGeom>
          <a:solidFill>
            <a:srgbClr val="0C7990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of Successful Aging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zone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(“moat”), stop the Visigoth senescence attack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4596" y="1304776"/>
            <a:ext cx="3048000" cy="1200329"/>
          </a:xfrm>
          <a:prstGeom prst="rect">
            <a:avLst/>
          </a:prstGeom>
          <a:solidFill>
            <a:srgbClr val="0C7990"/>
          </a:solidFill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u="sng" dirty="0">
                <a:solidFill>
                  <a:schemeClr val="bg1"/>
                </a:solidFill>
              </a:rPr>
              <a:t>Brain fitness</a:t>
            </a:r>
            <a:r>
              <a:rPr lang="en-US" sz="2400" dirty="0">
                <a:solidFill>
                  <a:schemeClr val="bg1"/>
                </a:solidFill>
              </a:rPr>
              <a:t>:” Nutrition, exercise, social determinants</a:t>
            </a:r>
          </a:p>
        </p:txBody>
      </p:sp>
    </p:spTree>
    <p:extLst>
      <p:ext uri="{BB962C8B-B14F-4D97-AF65-F5344CB8AC3E}">
        <p14:creationId xmlns:p14="http://schemas.microsoft.com/office/powerpoint/2010/main" val="19613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53008" y="364066"/>
            <a:ext cx="9520951" cy="101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u="sng" dirty="0"/>
              <a:t>Fact</a:t>
            </a:r>
            <a:r>
              <a:rPr lang="en-US" dirty="0"/>
              <a:t>. Age-Related Cognitive Decline is normal, Mild Cognitive Impairment is not</a:t>
            </a:r>
            <a:endParaRPr lang="en-US" sz="2800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38867"/>
            <a:ext cx="4097864" cy="3657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FYI: accelerated w/:</a:t>
            </a:r>
          </a:p>
          <a:p>
            <a:pPr lvl="1">
              <a:defRPr/>
            </a:pPr>
            <a:r>
              <a:rPr lang="en-US" u="sng" dirty="0"/>
              <a:t>APOE4 cholesterol </a:t>
            </a:r>
            <a:r>
              <a:rPr lang="en-US" dirty="0"/>
              <a:t>transport protein allele</a:t>
            </a:r>
          </a:p>
          <a:p>
            <a:pPr lvl="1">
              <a:defRPr/>
            </a:pPr>
            <a:r>
              <a:rPr lang="en-US" dirty="0"/>
              <a:t>an Alzheimer’s risk factor</a:t>
            </a:r>
          </a:p>
          <a:p>
            <a:pPr>
              <a:defRPr/>
            </a:pPr>
            <a:r>
              <a:rPr lang="en-US" u="sng" dirty="0"/>
              <a:t>Mild  Cognitive Impairment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u="sng" dirty="0"/>
              <a:t>Worse than age-related</a:t>
            </a:r>
          </a:p>
          <a:p>
            <a:pPr lvl="1">
              <a:defRPr/>
            </a:pPr>
            <a:r>
              <a:rPr lang="en-US" dirty="0"/>
              <a:t>Noticeable but does not affect daily living</a:t>
            </a:r>
          </a:p>
          <a:p>
            <a:pPr lvl="1">
              <a:defRPr/>
            </a:pPr>
            <a:r>
              <a:rPr lang="en-US" u="sng" dirty="0"/>
              <a:t>An Alzheimer’s Risk factor</a:t>
            </a:r>
            <a:endParaRPr lang="en-US" dirty="0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3951111" y="1955800"/>
            <a:ext cx="4515556" cy="4453467"/>
            <a:chOff x="1672" y="1116"/>
            <a:chExt cx="3200" cy="3156"/>
          </a:xfrm>
        </p:grpSpPr>
        <p:pic>
          <p:nvPicPr>
            <p:cNvPr id="21511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" y="1116"/>
              <a:ext cx="3200" cy="31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2" name="Line 6"/>
            <p:cNvSpPr>
              <a:spLocks noChangeShapeType="1"/>
            </p:cNvSpPr>
            <p:nvPr/>
          </p:nvSpPr>
          <p:spPr bwMode="auto">
            <a:xfrm flipV="1">
              <a:off x="2448" y="2592"/>
              <a:ext cx="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/>
            </a:p>
          </p:txBody>
        </p:sp>
      </p:grpSp>
      <p:sp>
        <p:nvSpPr>
          <p:cNvPr id="21509" name="Rectangle 7"/>
          <p:cNvSpPr>
            <a:spLocks noChangeArrowheads="1"/>
          </p:cNvSpPr>
          <p:nvPr/>
        </p:nvSpPr>
        <p:spPr bwMode="auto">
          <a:xfrm rot="-5400000">
            <a:off x="6923982" y="3797418"/>
            <a:ext cx="3657600" cy="57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434" tIns="39511" rIns="80434" bIns="39511"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i="1" dirty="0">
                <a:solidFill>
                  <a:schemeClr val="tx1"/>
                </a:solidFill>
              </a:rPr>
              <a:t>Brain in Aging &amp; Dementia. Clin. Ctr., US Public Health Serv. p. 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199B3-F92E-455B-914D-1EAD6B3E149A}"/>
              </a:ext>
            </a:extLst>
          </p:cNvPr>
          <p:cNvSpPr txBox="1"/>
          <p:nvPr/>
        </p:nvSpPr>
        <p:spPr>
          <a:xfrm>
            <a:off x="3951110" y="1978623"/>
            <a:ext cx="451555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bg1"/>
                </a:solidFill>
              </a:rPr>
              <a:t>Normal Age-related cognitive decline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" y="1194842"/>
            <a:ext cx="5226756" cy="1016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556" u="sng" dirty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en-US" sz="3556" dirty="0">
                <a:latin typeface="Arial" panose="020B0604020202020204" pitchFamily="34" charset="0"/>
                <a:cs typeface="Arial" panose="020B0604020202020204" pitchFamily="34" charset="0"/>
              </a:rPr>
              <a:t>. Amyloid Plaques  &amp; Neurofibrillary Tangles: a </a:t>
            </a:r>
            <a:r>
              <a:rPr lang="en-US" sz="3556" u="sng" dirty="0">
                <a:latin typeface="Arial" panose="020B0604020202020204" pitchFamily="34" charset="0"/>
                <a:cs typeface="Arial" panose="020B0604020202020204" pitchFamily="34" charset="0"/>
              </a:rPr>
              <a:t>normal feature</a:t>
            </a:r>
            <a:r>
              <a:rPr lang="en-US" sz="3556" dirty="0">
                <a:latin typeface="Arial" panose="020B0604020202020204" pitchFamily="34" charset="0"/>
                <a:cs typeface="Arial" panose="020B0604020202020204" pitchFamily="34" charset="0"/>
              </a:rPr>
              <a:t> of brain aging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in, e.g., hipp. formation</a:t>
            </a:r>
            <a:endParaRPr lang="en-US" sz="3556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422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16893" y="3275342"/>
            <a:ext cx="3910189" cy="2064652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3100" dirty="0"/>
              <a:t>Excess numbers in, e.g., </a:t>
            </a:r>
            <a:r>
              <a:rPr lang="en-US" sz="3100" u="sng" dirty="0"/>
              <a:t>precuneus </a:t>
            </a:r>
            <a:r>
              <a:rPr lang="en-US" sz="3100" dirty="0"/>
              <a:t>of </a:t>
            </a:r>
            <a:r>
              <a:rPr lang="en-US" sz="3100" u="sng" dirty="0"/>
              <a:t>Alzheimer’s disease          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400" dirty="0"/>
              <a:t>         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400" dirty="0"/>
              <a:t>         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400" dirty="0"/>
              <a:t>                 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400" dirty="0"/>
              <a:t>          </a:t>
            </a:r>
            <a:endParaRPr lang="en-US" sz="1400" i="1" dirty="0"/>
          </a:p>
          <a:p>
            <a:pPr>
              <a:buFont typeface="Monotype Sorts" pitchFamily="2" charset="2"/>
              <a:buNone/>
              <a:defRPr/>
            </a:pPr>
            <a:endParaRPr lang="en-US" sz="1100" i="1" dirty="0"/>
          </a:p>
          <a:p>
            <a:pPr>
              <a:buFont typeface="Monotype Sorts" pitchFamily="2" charset="2"/>
              <a:buNone/>
              <a:defRPr/>
            </a:pPr>
            <a:endParaRPr lang="en-US" sz="1100" i="1" dirty="0"/>
          </a:p>
          <a:p>
            <a:pPr>
              <a:buFont typeface="Monotype Sorts" pitchFamily="2" charset="2"/>
              <a:buNone/>
              <a:defRPr/>
            </a:pPr>
            <a:endParaRPr lang="en-US" sz="1100" i="1" dirty="0"/>
          </a:p>
          <a:p>
            <a:pPr>
              <a:buFont typeface="Monotype Sorts" pitchFamily="2" charset="2"/>
              <a:buNone/>
              <a:defRPr/>
            </a:pPr>
            <a:endParaRPr lang="en-US" sz="1100" i="1" dirty="0"/>
          </a:p>
          <a:p>
            <a:pPr>
              <a:buFont typeface="Monotype Sorts" pitchFamily="2" charset="2"/>
              <a:buNone/>
              <a:defRPr/>
            </a:pPr>
            <a:endParaRPr lang="en-US" sz="1100" i="1" dirty="0"/>
          </a:p>
        </p:txBody>
      </p:sp>
      <p:pic>
        <p:nvPicPr>
          <p:cNvPr id="25604" name="Picture 10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56" y="883356"/>
            <a:ext cx="3443111" cy="518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4230" name="Text Box 1030"/>
          <p:cNvSpPr txBox="1">
            <a:spLocks noChangeArrowheads="1"/>
          </p:cNvSpPr>
          <p:nvPr/>
        </p:nvSpPr>
        <p:spPr bwMode="auto">
          <a:xfrm>
            <a:off x="5260622" y="521911"/>
            <a:ext cx="3443111" cy="1624547"/>
          </a:xfrm>
          <a:prstGeom prst="rect">
            <a:avLst/>
          </a:prstGeom>
          <a:solidFill>
            <a:srgbClr val="0C79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89" dirty="0">
                <a:solidFill>
                  <a:schemeClr val="bg1"/>
                </a:solidFill>
              </a:rPr>
              <a:t>Tangles: </a:t>
            </a:r>
            <a:r>
              <a:rPr lang="en-US" altLang="en-US" sz="2489" u="sng" dirty="0">
                <a:solidFill>
                  <a:schemeClr val="bg1"/>
                </a:solidFill>
              </a:rPr>
              <a:t>microtubules</a:t>
            </a:r>
            <a:r>
              <a:rPr lang="en-US" altLang="en-US" sz="2489" dirty="0">
                <a:solidFill>
                  <a:schemeClr val="bg1"/>
                </a:solidFill>
              </a:rPr>
              <a:t> w/ </a:t>
            </a:r>
            <a:r>
              <a:rPr lang="en-US" altLang="en-US" sz="2489" u="sng" dirty="0">
                <a:solidFill>
                  <a:schemeClr val="bg1"/>
                </a:solidFill>
              </a:rPr>
              <a:t>hyperphosphorylated</a:t>
            </a:r>
            <a:r>
              <a:rPr lang="en-US" altLang="en-US" sz="2489" dirty="0">
                <a:solidFill>
                  <a:schemeClr val="bg1"/>
                </a:solidFill>
              </a:rPr>
              <a:t>   </a:t>
            </a:r>
            <a:r>
              <a:rPr lang="en-US" altLang="en-US" sz="2489" u="sng" dirty="0">
                <a:solidFill>
                  <a:schemeClr val="bg1"/>
                </a:solidFill>
              </a:rPr>
              <a:t>tau protein</a:t>
            </a:r>
          </a:p>
        </p:txBody>
      </p:sp>
      <p:sp>
        <p:nvSpPr>
          <p:cNvPr id="564231" name="Text Box 1031"/>
          <p:cNvSpPr txBox="1">
            <a:spLocks noChangeArrowheads="1"/>
          </p:cNvSpPr>
          <p:nvPr/>
        </p:nvSpPr>
        <p:spPr bwMode="auto">
          <a:xfrm>
            <a:off x="4572000" y="5178778"/>
            <a:ext cx="4131733" cy="1241494"/>
          </a:xfrm>
          <a:prstGeom prst="rect">
            <a:avLst/>
          </a:prstGeom>
          <a:solidFill>
            <a:srgbClr val="0C79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89" dirty="0">
                <a:solidFill>
                  <a:schemeClr val="bg1"/>
                </a:solidFill>
              </a:rPr>
              <a:t>Amyloid plaques: </a:t>
            </a:r>
            <a:r>
              <a:rPr lang="en-US" altLang="en-US" sz="2489" u="sng" dirty="0">
                <a:solidFill>
                  <a:schemeClr val="bg1"/>
                </a:solidFill>
              </a:rPr>
              <a:t>extra-cellular debris</a:t>
            </a:r>
            <a:r>
              <a:rPr lang="en-US" altLang="en-US" sz="2489" dirty="0">
                <a:solidFill>
                  <a:schemeClr val="bg1"/>
                </a:solidFill>
              </a:rPr>
              <a:t> w/, e.g., </a:t>
            </a:r>
            <a:r>
              <a:rPr lang="en-US" altLang="en-US" sz="2489" u="sng" dirty="0">
                <a:solidFill>
                  <a:schemeClr val="bg1"/>
                </a:solidFill>
              </a:rPr>
              <a:t>amyloid-beta protein</a:t>
            </a:r>
          </a:p>
        </p:txBody>
      </p:sp>
      <p:sp>
        <p:nvSpPr>
          <p:cNvPr id="564232" name="Rectangle 1032"/>
          <p:cNvSpPr>
            <a:spLocks noChangeArrowheads="1"/>
          </p:cNvSpPr>
          <p:nvPr/>
        </p:nvSpPr>
        <p:spPr bwMode="auto">
          <a:xfrm rot="-5400000">
            <a:off x="6922509" y="3272034"/>
            <a:ext cx="414100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16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Purves et al. Neuroscience. Sinauer, 1997 p. 560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FDDACC-04A7-41E8-96F8-C47662C00670}"/>
              </a:ext>
            </a:extLst>
          </p:cNvPr>
          <p:cNvSpPr/>
          <p:nvPr/>
        </p:nvSpPr>
        <p:spPr>
          <a:xfrm>
            <a:off x="45646" y="5761628"/>
            <a:ext cx="3103954" cy="639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78" i="1" dirty="0">
                <a:hlinkClick r:id="rId3"/>
              </a:rPr>
              <a:t>https://www.ncbi.nlm.nih.gov/pmc/articles/PMC6182068/</a:t>
            </a:r>
            <a:r>
              <a:rPr lang="en-US" sz="1778" i="1" dirty="0"/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-33867" y="177800"/>
            <a:ext cx="8906933" cy="1016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All Cause Dementia: </a:t>
            </a:r>
            <a:r>
              <a:rPr lang="en-US" u="sng" dirty="0"/>
              <a:t>Dx Criteria</a:t>
            </a:r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-69726" y="1246423"/>
            <a:ext cx="9482667" cy="5095223"/>
          </a:xfrm>
        </p:spPr>
        <p:txBody>
          <a:bodyPr>
            <a:normAutofit fontScale="92500" lnSpcReduction="10000"/>
          </a:bodyPr>
          <a:lstStyle/>
          <a:p>
            <a:pPr marL="406405" lvl="1" indent="-406405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3300" u="sng" dirty="0"/>
              <a:t>Everyday activities impaired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e.g., social activities, work, managing money, cook/shop</a:t>
            </a:r>
          </a:p>
          <a:p>
            <a:pPr>
              <a:lnSpc>
                <a:spcPct val="90000"/>
              </a:lnSpc>
              <a:defRPr/>
            </a:pPr>
            <a:r>
              <a:rPr lang="en-US" sz="3300" u="sng" dirty="0"/>
              <a:t>Cognitive/Behav Impairment</a:t>
            </a:r>
            <a:r>
              <a:rPr lang="en-US" sz="3300" dirty="0"/>
              <a:t>: </a:t>
            </a:r>
            <a:r>
              <a:rPr lang="en-US" sz="3300" u="sng" dirty="0"/>
              <a:t>&gt;</a:t>
            </a:r>
            <a:r>
              <a:rPr lang="en-US" sz="3300" dirty="0"/>
              <a:t>2 of following 5 domains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u="sng" dirty="0"/>
              <a:t>Recent memory</a:t>
            </a:r>
            <a:r>
              <a:rPr lang="en-US" dirty="0"/>
              <a:t>                             </a:t>
            </a:r>
            <a:r>
              <a:rPr lang="en-US" sz="2133" i="1" dirty="0"/>
              <a:t>note memory does </a:t>
            </a:r>
            <a:r>
              <a:rPr lang="en-US" sz="2133" i="1" u="sng" dirty="0"/>
              <a:t>Not</a:t>
            </a:r>
            <a:r>
              <a:rPr lang="en-US" sz="2133" i="1" dirty="0"/>
              <a:t> have to be affected</a:t>
            </a:r>
            <a:endParaRPr lang="en-US" sz="2133" i="1" u="sng" dirty="0"/>
          </a:p>
          <a:p>
            <a:pPr lvl="1">
              <a:lnSpc>
                <a:spcPct val="90000"/>
              </a:lnSpc>
              <a:defRPr/>
            </a:pPr>
            <a:r>
              <a:rPr lang="en-US" b="1" u="sng" dirty="0"/>
              <a:t>Language</a:t>
            </a:r>
            <a:r>
              <a:rPr lang="en-US" dirty="0"/>
              <a:t>			         </a:t>
            </a:r>
            <a:r>
              <a:rPr lang="en-US" i="1" dirty="0"/>
              <a:t>speaking; reading; writing</a:t>
            </a:r>
            <a:endParaRPr lang="en-US" sz="2844" i="1" dirty="0"/>
          </a:p>
          <a:p>
            <a:pPr lvl="1">
              <a:lnSpc>
                <a:spcPct val="90000"/>
              </a:lnSpc>
              <a:defRPr/>
            </a:pPr>
            <a:r>
              <a:rPr lang="en-US" b="1" u="sng" dirty="0"/>
              <a:t>Judgment/reasoning</a:t>
            </a:r>
            <a:r>
              <a:rPr lang="en-US" b="1" dirty="0"/>
              <a:t>  </a:t>
            </a:r>
            <a:r>
              <a:rPr lang="en-US" dirty="0"/>
              <a:t>	         </a:t>
            </a:r>
            <a:r>
              <a:rPr lang="en-US" i="1" dirty="0"/>
              <a:t>place an iron in refrigerator</a:t>
            </a:r>
            <a:endParaRPr lang="en-US" sz="2844" i="1" dirty="0"/>
          </a:p>
          <a:p>
            <a:pPr lvl="1">
              <a:lnSpc>
                <a:spcPct val="90000"/>
              </a:lnSpc>
              <a:defRPr/>
            </a:pPr>
            <a:r>
              <a:rPr lang="en-US" b="1" u="sng" dirty="0"/>
              <a:t>Visuospatial </a:t>
            </a:r>
            <a:r>
              <a:rPr lang="en-US" b="1" dirty="0"/>
              <a:t>function	         </a:t>
            </a:r>
            <a:r>
              <a:rPr lang="en-US" i="1" dirty="0"/>
              <a:t>driving problems; clock draw</a:t>
            </a:r>
            <a:endParaRPr lang="en-US" sz="2133" i="1" dirty="0"/>
          </a:p>
          <a:p>
            <a:pPr lvl="1">
              <a:lnSpc>
                <a:spcPct val="90000"/>
              </a:lnSpc>
              <a:defRPr/>
            </a:pPr>
            <a:r>
              <a:rPr lang="en-US" b="1" u="sng" dirty="0"/>
              <a:t>Personality/behavior changes</a:t>
            </a:r>
            <a:r>
              <a:rPr lang="en-US" b="1" dirty="0"/>
              <a:t>     </a:t>
            </a:r>
            <a:r>
              <a:rPr lang="en-US" i="1" dirty="0"/>
              <a:t>apathy, withdrawal, agitation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Impairments have </a:t>
            </a:r>
            <a:r>
              <a:rPr lang="en-US" b="1" u="sng" dirty="0"/>
              <a:t>declined from previous levels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Not due to delirium </a:t>
            </a:r>
            <a:r>
              <a:rPr lang="en-US" altLang="en-US" sz="2133" i="1" dirty="0"/>
              <a:t>temporary &amp; sudden (hrs/days) confusion/fluctuation of awareness b/c of infections, drugs, etc. </a:t>
            </a: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Not due to mental illnesses like depression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Not due to other causes like thyroid etc.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i="1" u="sng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930" y="6341646"/>
            <a:ext cx="912814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>
                <a:solidFill>
                  <a:schemeClr val="tx1"/>
                </a:solidFill>
              </a:rPr>
              <a:t>McKhann</a:t>
            </a:r>
            <a:r>
              <a:rPr lang="en-US" altLang="en-US" sz="1600" i="1" dirty="0">
                <a:solidFill>
                  <a:schemeClr val="tx1"/>
                </a:solidFill>
              </a:rPr>
              <a:t> et al., 2011 </a:t>
            </a:r>
            <a:r>
              <a:rPr lang="en-US" altLang="en-US" sz="1422" i="1" dirty="0">
                <a:solidFill>
                  <a:schemeClr val="bg2"/>
                </a:solidFill>
                <a:hlinkClick r:id="rId3"/>
              </a:rPr>
              <a:t>https://www.alz.org/documents_custom/Diagnostic_Recommendations_Alz_proof.pdf</a:t>
            </a:r>
            <a:r>
              <a:rPr lang="en-US" altLang="en-US" sz="1422" i="1" dirty="0">
                <a:solidFill>
                  <a:schemeClr val="bg2"/>
                </a:solidFill>
              </a:rPr>
              <a:t>  </a:t>
            </a:r>
            <a:endParaRPr lang="en-US" altLang="en-US" sz="16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2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3867" y="245533"/>
            <a:ext cx="9482667" cy="1016000"/>
          </a:xfrm>
        </p:spPr>
        <p:txBody>
          <a:bodyPr/>
          <a:lstStyle/>
          <a:p>
            <a:pPr>
              <a:defRPr/>
            </a:pPr>
            <a:r>
              <a:rPr lang="en-US" sz="2844" dirty="0"/>
              <a:t>AD clinical guidelines:</a:t>
            </a:r>
            <a:r>
              <a:rPr lang="en-US" sz="3556" dirty="0"/>
              <a:t> Dx </a:t>
            </a:r>
            <a:r>
              <a:rPr lang="en-US" sz="3556" u="sng" dirty="0"/>
              <a:t>Probable Alzheimer’s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3867" y="1193800"/>
            <a:ext cx="9347200" cy="4334933"/>
          </a:xfrm>
        </p:spPr>
        <p:txBody>
          <a:bodyPr>
            <a:normAutofit/>
          </a:bodyPr>
          <a:lstStyle/>
          <a:p>
            <a:pPr marL="541873" indent="-541873">
              <a:lnSpc>
                <a:spcPct val="80000"/>
              </a:lnSpc>
              <a:buSzTx/>
              <a:buFont typeface="Monotype Sorts" pitchFamily="2" charset="2"/>
              <a:buAutoNum type="arabicPeriod"/>
              <a:defRPr/>
            </a:pPr>
            <a:r>
              <a:rPr lang="en-US" sz="2800" dirty="0"/>
              <a:t>Meets </a:t>
            </a:r>
            <a:r>
              <a:rPr lang="en-US" sz="2800" u="sng" dirty="0"/>
              <a:t>general criteria for all-cause dementia</a:t>
            </a:r>
          </a:p>
          <a:p>
            <a:pPr marL="541873" indent="-541873">
              <a:lnSpc>
                <a:spcPct val="80000"/>
              </a:lnSpc>
              <a:buSzTx/>
              <a:buFont typeface="Monotype Sorts" pitchFamily="2" charset="2"/>
              <a:buAutoNum type="arabicPeriod"/>
              <a:defRPr/>
            </a:pPr>
            <a:r>
              <a:rPr lang="en-US" sz="2800" u="sng" dirty="0"/>
              <a:t>Rule out other causes</a:t>
            </a:r>
            <a:r>
              <a:rPr lang="en-US" sz="2800" dirty="0"/>
              <a:t> of cognitive impairment, e.g.</a:t>
            </a:r>
          </a:p>
          <a:p>
            <a:pPr marL="880544" lvl="1" indent="-474139">
              <a:lnSpc>
                <a:spcPct val="80000"/>
              </a:lnSpc>
              <a:defRPr/>
            </a:pPr>
            <a:r>
              <a:rPr lang="en-US" sz="2400" dirty="0"/>
              <a:t>Thyroid problems</a:t>
            </a:r>
          </a:p>
          <a:p>
            <a:pPr marL="880544" lvl="1" indent="-474139">
              <a:lnSpc>
                <a:spcPct val="80000"/>
              </a:lnSpc>
              <a:defRPr/>
            </a:pPr>
            <a:r>
              <a:rPr lang="en-US" sz="2400" dirty="0"/>
              <a:t>Vitamin B12 deficiency</a:t>
            </a:r>
          </a:p>
          <a:p>
            <a:pPr marL="880544" lvl="1" indent="-474139">
              <a:lnSpc>
                <a:spcPct val="80000"/>
              </a:lnSpc>
              <a:defRPr/>
            </a:pPr>
            <a:r>
              <a:rPr lang="en-US" sz="2400" dirty="0"/>
              <a:t>Lesions/tumors/bleeds/ via standard MRI </a:t>
            </a:r>
            <a:r>
              <a:rPr lang="en-US" sz="2400" baseline="30000" dirty="0"/>
              <a:t>1 </a:t>
            </a:r>
            <a:r>
              <a:rPr lang="en-US" sz="2400" dirty="0"/>
              <a:t>including vascular cause</a:t>
            </a:r>
          </a:p>
          <a:p>
            <a:pPr marL="541873" indent="-541873">
              <a:lnSpc>
                <a:spcPct val="80000"/>
              </a:lnSpc>
              <a:buSzTx/>
              <a:buFont typeface="Monotype Sorts" pitchFamily="2" charset="2"/>
              <a:buAutoNum type="arabicPeriod"/>
              <a:defRPr/>
            </a:pPr>
            <a:r>
              <a:rPr lang="en-US" sz="2800" b="1" u="sng" dirty="0"/>
              <a:t>Gradual onset</a:t>
            </a:r>
            <a:r>
              <a:rPr lang="en-US" sz="2800" b="1" dirty="0"/>
              <a:t> </a:t>
            </a:r>
            <a:r>
              <a:rPr lang="en-US" sz="2800" dirty="0"/>
              <a:t>and </a:t>
            </a:r>
            <a:r>
              <a:rPr lang="en-US" sz="2800" b="1" u="sng" dirty="0"/>
              <a:t>Slow progression</a:t>
            </a:r>
          </a:p>
          <a:p>
            <a:pPr marL="541873" indent="-541873">
              <a:lnSpc>
                <a:spcPct val="80000"/>
              </a:lnSpc>
              <a:buSzTx/>
              <a:buFont typeface="Monotype Sorts" pitchFamily="2" charset="2"/>
              <a:buAutoNum type="arabicPeriod"/>
              <a:defRPr/>
            </a:pPr>
            <a:r>
              <a:rPr lang="en-US" sz="2800" u="sng" dirty="0"/>
              <a:t>Deficits in 3 specific domains</a:t>
            </a:r>
            <a:r>
              <a:rPr lang="en-US" sz="2800" dirty="0"/>
              <a:t>: </a:t>
            </a:r>
          </a:p>
          <a:p>
            <a:pPr marL="897478" lvl="1" indent="-541873">
              <a:lnSpc>
                <a:spcPct val="80000"/>
              </a:lnSpc>
              <a:buSzTx/>
              <a:defRPr/>
            </a:pPr>
            <a:r>
              <a:rPr lang="en-US" sz="2400" u="sng" dirty="0"/>
              <a:t>recent memory</a:t>
            </a:r>
            <a:r>
              <a:rPr lang="en-US" sz="2400" dirty="0"/>
              <a:t>, </a:t>
            </a:r>
            <a:r>
              <a:rPr lang="en-US" sz="2400" u="sng" dirty="0"/>
              <a:t>visuospatial</a:t>
            </a:r>
            <a:r>
              <a:rPr lang="en-US" sz="2400" dirty="0"/>
              <a:t>, </a:t>
            </a:r>
            <a:r>
              <a:rPr lang="en-US" sz="2400" u="sng" dirty="0"/>
              <a:t>judgement/reasoning</a:t>
            </a:r>
            <a:r>
              <a:rPr lang="en-US" sz="2400" dirty="0"/>
              <a:t>; and</a:t>
            </a:r>
            <a:endParaRPr lang="en-US" u="sng" dirty="0"/>
          </a:p>
          <a:p>
            <a:pPr marL="541873" indent="-541873">
              <a:lnSpc>
                <a:spcPct val="80000"/>
              </a:lnSpc>
              <a:buSzTx/>
              <a:buFont typeface="Monotype Sorts" pitchFamily="2" charset="2"/>
              <a:buAutoNum type="arabicPeriod"/>
              <a:defRPr/>
            </a:pPr>
            <a:r>
              <a:rPr lang="en-US" sz="2800" u="sng" dirty="0"/>
              <a:t>At least 1 other domain</a:t>
            </a:r>
            <a:r>
              <a:rPr lang="en-US" sz="2800" dirty="0"/>
              <a:t> </a:t>
            </a:r>
          </a:p>
          <a:p>
            <a:pPr marL="0" indent="0">
              <a:lnSpc>
                <a:spcPct val="80000"/>
              </a:lnSpc>
              <a:buSzTx/>
              <a:buNone/>
              <a:defRPr/>
            </a:pPr>
            <a:r>
              <a:rPr lang="en-US" sz="2800" dirty="0"/>
              <a:t>	</a:t>
            </a:r>
            <a:r>
              <a:rPr lang="en-US" sz="2400" dirty="0"/>
              <a:t>e.g., language </a:t>
            </a:r>
            <a:r>
              <a:rPr lang="en-US" sz="1800" i="1" dirty="0"/>
              <a:t>like naming  (anomia), reading (alexia;)  </a:t>
            </a:r>
            <a:r>
              <a:rPr lang="en-US" sz="2400" dirty="0"/>
              <a:t>or personality</a:t>
            </a:r>
            <a:endParaRPr lang="en-US" sz="2800" dirty="0"/>
          </a:p>
          <a:p>
            <a:pPr marL="541873" indent="-541873">
              <a:lnSpc>
                <a:spcPct val="80000"/>
              </a:lnSpc>
              <a:defRPr/>
            </a:pPr>
            <a:endParaRPr lang="en-US" sz="2800" dirty="0"/>
          </a:p>
          <a:p>
            <a:pPr marL="541873" indent="-541873">
              <a:lnSpc>
                <a:spcPct val="80000"/>
              </a:lnSpc>
              <a:defRPr/>
            </a:pPr>
            <a:endParaRPr lang="en-US" sz="2800" dirty="0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17192" y="6000044"/>
            <a:ext cx="47819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1600" i="1" dirty="0">
                <a:solidFill>
                  <a:schemeClr val="bg2"/>
                </a:solidFill>
              </a:rPr>
              <a:t> </a:t>
            </a:r>
            <a:r>
              <a:rPr lang="en-US" altLang="en-US" sz="1600" i="1" dirty="0">
                <a:solidFill>
                  <a:schemeClr val="bg2"/>
                </a:solidFill>
                <a:hlinkClick r:id="rId2"/>
              </a:rPr>
              <a:t>http://www.ncbi.nlm.nih.gov/pubmed/21729419</a:t>
            </a:r>
            <a:r>
              <a:rPr lang="en-US" altLang="en-US" sz="1600" i="1" dirty="0">
                <a:solidFill>
                  <a:schemeClr val="bg2"/>
                </a:solidFill>
              </a:rPr>
              <a:t> 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350" y="5596467"/>
            <a:ext cx="912814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>
                <a:solidFill>
                  <a:schemeClr val="tx1"/>
                </a:solidFill>
              </a:rPr>
              <a:t>McKhann</a:t>
            </a:r>
            <a:r>
              <a:rPr lang="en-US" altLang="en-US" sz="1600" i="1" dirty="0">
                <a:solidFill>
                  <a:schemeClr val="tx1"/>
                </a:solidFill>
              </a:rPr>
              <a:t> et al., 2011 </a:t>
            </a:r>
            <a:r>
              <a:rPr lang="en-US" altLang="en-US" sz="1422" i="1" dirty="0">
                <a:solidFill>
                  <a:schemeClr val="bg2"/>
                </a:solidFill>
                <a:hlinkClick r:id="rId3"/>
              </a:rPr>
              <a:t>https://www.alz.org/documents_custom/Diagnostic_Recommendations_Alz_proof.pdf</a:t>
            </a:r>
            <a:r>
              <a:rPr lang="en-US" altLang="en-US" sz="1422" i="1" dirty="0">
                <a:solidFill>
                  <a:schemeClr val="bg2"/>
                </a:solidFill>
              </a:rPr>
              <a:t>  </a:t>
            </a:r>
            <a:endParaRPr lang="en-US" altLang="en-US" sz="16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00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561277"/>
            <a:ext cx="8703733" cy="1016000"/>
          </a:xfrm>
        </p:spPr>
        <p:txBody>
          <a:bodyPr>
            <a:normAutofit fontScale="90000"/>
          </a:bodyPr>
          <a:lstStyle/>
          <a:p>
            <a:r>
              <a:rPr lang="en-US" dirty="0"/>
              <a:t>Fact. The 3D’s  </a:t>
            </a:r>
            <a:br>
              <a:rPr lang="en-US" dirty="0"/>
            </a:br>
            <a:r>
              <a:rPr lang="en-US" dirty="0"/>
              <a:t>Impair cognition &amp; can be confused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464733"/>
            <a:ext cx="8974667" cy="3657600"/>
          </a:xfrm>
        </p:spPr>
        <p:txBody>
          <a:bodyPr>
            <a:normAutofit/>
          </a:bodyPr>
          <a:lstStyle/>
          <a:p>
            <a:r>
              <a:rPr lang="en-US" sz="2800" u="sng" dirty="0"/>
              <a:t>Dementia</a:t>
            </a:r>
          </a:p>
          <a:p>
            <a:r>
              <a:rPr lang="en-US" sz="2800" u="sng" dirty="0"/>
              <a:t>Delirium</a:t>
            </a:r>
          </a:p>
          <a:p>
            <a:r>
              <a:rPr lang="en-US" sz="2800" u="sng" dirty="0"/>
              <a:t>Depression</a:t>
            </a:r>
          </a:p>
          <a:p>
            <a:r>
              <a:rPr lang="en-US" sz="2800" dirty="0"/>
              <a:t>Rule of thumb: </a:t>
            </a:r>
            <a:r>
              <a:rPr lang="en-US" sz="2800" u="sng" dirty="0"/>
              <a:t>need experts to render diagnosis</a:t>
            </a:r>
          </a:p>
          <a:p>
            <a:pPr lvl="1"/>
            <a:r>
              <a:rPr lang="en-US" sz="2400" dirty="0"/>
              <a:t>like geriatricians, geriatric psychiatrists, neurologists etc. with specialized dementia training</a:t>
            </a:r>
          </a:p>
        </p:txBody>
      </p:sp>
    </p:spTree>
    <p:extLst>
      <p:ext uri="{BB962C8B-B14F-4D97-AF65-F5344CB8AC3E}">
        <p14:creationId xmlns:p14="http://schemas.microsoft.com/office/powerpoint/2010/main" val="73642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3867" y="240323"/>
            <a:ext cx="9381067" cy="1016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Dementia types: </a:t>
            </a:r>
            <a:r>
              <a:rPr lang="en-US" sz="4000" u="sng" dirty="0"/>
              <a:t>4 Reversible</a:t>
            </a:r>
            <a:r>
              <a:rPr lang="en-US" sz="4000" dirty="0"/>
              <a:t> </a:t>
            </a:r>
            <a:r>
              <a:rPr lang="en-US" sz="2200" i="1" dirty="0"/>
              <a:t>if diagnosed/treated/cured</a:t>
            </a:r>
            <a:br>
              <a:rPr lang="en-US" sz="3556" dirty="0"/>
            </a:br>
            <a:endParaRPr lang="en-US" sz="3556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7734" y="855132"/>
            <a:ext cx="9381067" cy="5621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u="sng" dirty="0">
                <a:solidFill>
                  <a:schemeClr val="accent1"/>
                </a:solidFill>
              </a:rPr>
              <a:t>Drug induced </a:t>
            </a:r>
            <a:r>
              <a:rPr lang="en-US" sz="2000" b="1" u="sng" dirty="0">
                <a:solidFill>
                  <a:schemeClr val="accent1"/>
                </a:solidFill>
              </a:rPr>
              <a:t>polypharmacy</a:t>
            </a:r>
            <a:r>
              <a:rPr lang="en-US" sz="2000" b="1" dirty="0">
                <a:solidFill>
                  <a:schemeClr val="accent1"/>
                </a:solidFill>
              </a:rPr>
              <a:t>: </a:t>
            </a:r>
            <a:r>
              <a:rPr lang="en-US" sz="2000" b="1" u="sng" dirty="0">
                <a:solidFill>
                  <a:schemeClr val="accent1"/>
                </a:solidFill>
              </a:rPr>
              <a:t>PRIMARY REVERSIBLE CAUSE</a:t>
            </a:r>
          </a:p>
          <a:p>
            <a:pPr>
              <a:lnSpc>
                <a:spcPct val="90000"/>
              </a:lnSpc>
              <a:defRPr/>
            </a:pPr>
            <a:r>
              <a:rPr lang="en-US" sz="2800" u="sng" dirty="0"/>
              <a:t>Vitamin B12 deficiency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i="1" dirty="0"/>
              <a:t>FYI. Chronic antacids, Pernicious anemia, Gastric bypass surgery, metformin for diabetes, lot’s of other meds, strict vegans w/o B12 supplements, etc.</a:t>
            </a:r>
          </a:p>
          <a:p>
            <a:pPr>
              <a:lnSpc>
                <a:spcPct val="90000"/>
              </a:lnSpc>
              <a:defRPr/>
            </a:pPr>
            <a:r>
              <a:rPr lang="en-US" sz="2800" u="sng" dirty="0"/>
              <a:t>Malnutrition</a:t>
            </a:r>
            <a:r>
              <a:rPr lang="en-US" sz="2800" dirty="0"/>
              <a:t>, e.g.,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u="sng" dirty="0"/>
              <a:t>Protein-Energy Malnutrition</a:t>
            </a:r>
            <a:r>
              <a:rPr lang="en-US" sz="2000" dirty="0"/>
              <a:t> starvation/cancer/other diseases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u="sng" dirty="0"/>
              <a:t>Thiamine (B1) deficiency</a:t>
            </a:r>
            <a:r>
              <a:rPr lang="en-US" sz="2000" dirty="0"/>
              <a:t> due to alcohol causing Korsakoff’ s dementia</a:t>
            </a:r>
          </a:p>
          <a:p>
            <a:pPr>
              <a:lnSpc>
                <a:spcPct val="90000"/>
              </a:lnSpc>
              <a:defRPr/>
            </a:pPr>
            <a:r>
              <a:rPr lang="en-US" sz="2800" u="sng" dirty="0"/>
              <a:t>Thyroid</a:t>
            </a:r>
            <a:r>
              <a:rPr lang="en-US" sz="2800" dirty="0"/>
              <a:t> related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Infections (e.g., meningitis, untreated syphilis)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Liver/kidney failure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Heavy metals like lead, mercury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Normal pressure hydrocephalus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978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701" y="-29434"/>
            <a:ext cx="9144000" cy="1178278"/>
          </a:xfrm>
        </p:spPr>
        <p:txBody>
          <a:bodyPr>
            <a:normAutofit/>
          </a:bodyPr>
          <a:lstStyle/>
          <a:p>
            <a:r>
              <a:rPr lang="en-US" sz="3200" dirty="0"/>
              <a:t>Irreversible dementia deaths vs selected others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74275"/>
            <a:ext cx="9143999" cy="5610937"/>
          </a:xfrm>
        </p:spPr>
        <p:txBody>
          <a:bodyPr/>
          <a:lstStyle/>
          <a:p>
            <a:r>
              <a:rPr lang="en-US" sz="2489" dirty="0">
                <a:highlight>
                  <a:srgbClr val="FFFF00"/>
                </a:highlight>
              </a:rPr>
              <a:t>Dementia All-Cause	261,914 </a:t>
            </a:r>
            <a:r>
              <a:rPr lang="en-US" sz="1600" i="1" dirty="0">
                <a:highlight>
                  <a:srgbClr val="FFFF00"/>
                </a:highlight>
              </a:rPr>
              <a:t>(1, 2017)     </a:t>
            </a:r>
            <a:r>
              <a:rPr lang="en-US" sz="2489" dirty="0">
                <a:highlight>
                  <a:srgbClr val="FFFF00"/>
                </a:highlight>
              </a:rPr>
              <a:t>#3 cause death </a:t>
            </a:r>
          </a:p>
          <a:p>
            <a:pPr lvl="1"/>
            <a:r>
              <a:rPr lang="en-US" sz="2133" dirty="0"/>
              <a:t>#1 </a:t>
            </a:r>
            <a:r>
              <a:rPr lang="en-US" sz="1422" i="1" dirty="0"/>
              <a:t>2017 </a:t>
            </a:r>
            <a:r>
              <a:rPr lang="en-US" sz="2133" dirty="0"/>
              <a:t>Heart diseases: 647,457. #2 Cancer: 599,108</a:t>
            </a:r>
          </a:p>
          <a:p>
            <a:pPr marL="406405" lvl="1" indent="0">
              <a:buNone/>
            </a:pPr>
            <a:r>
              <a:rPr lang="en-US" sz="1422" i="1" dirty="0">
                <a:hlinkClick r:id="rId2"/>
              </a:rPr>
              <a:t>https://www.cdc.gov/nchs/data/dvs/lcwk/lcwk1_hr_2017-a.pdf</a:t>
            </a:r>
            <a:r>
              <a:rPr lang="en-US" sz="1422" i="1" dirty="0"/>
              <a:t> </a:t>
            </a:r>
          </a:p>
          <a:p>
            <a:r>
              <a:rPr lang="en-US" sz="2489" dirty="0"/>
              <a:t>Alcohol: </a:t>
            </a:r>
            <a:r>
              <a:rPr lang="en-US" sz="1600" dirty="0"/>
              <a:t> </a:t>
            </a:r>
            <a:r>
              <a:rPr lang="en-US" sz="2489" dirty="0"/>
              <a:t>        			~95,000 </a:t>
            </a:r>
            <a:r>
              <a:rPr lang="en-US" sz="1600" i="1" dirty="0"/>
              <a:t>(2, 2015)</a:t>
            </a:r>
          </a:p>
          <a:p>
            <a:r>
              <a:rPr lang="en-US" sz="2489" dirty="0"/>
              <a:t>All drug overdoses			~71,000 </a:t>
            </a:r>
            <a:r>
              <a:rPr lang="en-US" sz="1600" i="1" dirty="0"/>
              <a:t>(3, 2019)</a:t>
            </a:r>
          </a:p>
          <a:p>
            <a:r>
              <a:rPr lang="en-US" sz="2489" dirty="0"/>
              <a:t>Opioids alone or w/others		~49,000 </a:t>
            </a:r>
            <a:r>
              <a:rPr lang="en-US" sz="1600" i="1" dirty="0"/>
              <a:t>(3, 2019)</a:t>
            </a:r>
          </a:p>
          <a:p>
            <a:r>
              <a:rPr lang="en-US" sz="2489" dirty="0">
                <a:highlight>
                  <a:srgbClr val="FFFF00"/>
                </a:highlight>
              </a:rPr>
              <a:t>Suicide</a:t>
            </a:r>
            <a:r>
              <a:rPr lang="en-US" sz="2489" dirty="0"/>
              <a:t>:  				~48,000 </a:t>
            </a:r>
            <a:r>
              <a:rPr lang="en-US" sz="1600" i="1" dirty="0"/>
              <a:t>(4, 2019)</a:t>
            </a:r>
            <a:endParaRPr lang="en-US" sz="1422" i="1" dirty="0"/>
          </a:p>
          <a:p>
            <a:r>
              <a:rPr lang="en-US" sz="2489" dirty="0"/>
              <a:t>Homicide				~19,000 </a:t>
            </a:r>
            <a:r>
              <a:rPr lang="en-US" sz="1600" i="1" dirty="0"/>
              <a:t>(5, 2018)</a:t>
            </a:r>
            <a:endParaRPr lang="en-US" sz="2489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AA108-50F7-43BC-A92B-956D781F66EC}"/>
              </a:ext>
            </a:extLst>
          </p:cNvPr>
          <p:cNvSpPr/>
          <p:nvPr/>
        </p:nvSpPr>
        <p:spPr>
          <a:xfrm>
            <a:off x="0" y="1046781"/>
            <a:ext cx="7116417" cy="495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80" tIns="40640" rIns="81280" bIns="40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BABC4-45BD-4BB3-BC60-C138FB3C7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831645"/>
            <a:ext cx="565573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6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D46BC8-4551-4646-9483-E4D2C7CD9AB4}"/>
              </a:ext>
            </a:extLst>
          </p:cNvPr>
          <p:cNvSpPr txBox="1"/>
          <p:nvPr/>
        </p:nvSpPr>
        <p:spPr>
          <a:xfrm>
            <a:off x="212035" y="6472479"/>
            <a:ext cx="564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Aravich PF. Summary taken from various published articles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93B4A5-4067-44A7-B55E-70E6DC2C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" y="1171384"/>
            <a:ext cx="9359512" cy="45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517E18-1AF2-4C57-96E0-B27435CB16E2}"/>
              </a:ext>
            </a:extLst>
          </p:cNvPr>
          <p:cNvSpPr/>
          <p:nvPr/>
        </p:nvSpPr>
        <p:spPr bwMode="auto">
          <a:xfrm>
            <a:off x="3313044" y="2942949"/>
            <a:ext cx="22860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9CF8F0-1150-4A27-8D40-8138D043F884}"/>
              </a:ext>
            </a:extLst>
          </p:cNvPr>
          <p:cNvSpPr/>
          <p:nvPr/>
        </p:nvSpPr>
        <p:spPr bwMode="auto">
          <a:xfrm>
            <a:off x="5141844" y="4656245"/>
            <a:ext cx="1561368" cy="344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9450D9-6D53-4E3B-9DB4-56E5748ED8FA}"/>
              </a:ext>
            </a:extLst>
          </p:cNvPr>
          <p:cNvSpPr/>
          <p:nvPr/>
        </p:nvSpPr>
        <p:spPr>
          <a:xfrm>
            <a:off x="13088" y="118403"/>
            <a:ext cx="8913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>
                <a:latin typeface="+mj-lt"/>
                <a:cs typeface="Arial" panose="020B0604020202020204" pitchFamily="34" charset="0"/>
              </a:rPr>
              <a:t>Fact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. Many irreversible dementias, e.g.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A3AB9-185B-4AE0-BDA2-BF40AA76EC4E}"/>
              </a:ext>
            </a:extLst>
          </p:cNvPr>
          <p:cNvSpPr txBox="1"/>
          <p:nvPr/>
        </p:nvSpPr>
        <p:spPr>
          <a:xfrm>
            <a:off x="1307531" y="769078"/>
            <a:ext cx="4369831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Note: most dementias are mixed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02B0B-F1A1-47E0-A2F1-991583964BC5}"/>
              </a:ext>
            </a:extLst>
          </p:cNvPr>
          <p:cNvSpPr txBox="1"/>
          <p:nvPr/>
        </p:nvSpPr>
        <p:spPr>
          <a:xfrm>
            <a:off x="39759" y="5751444"/>
            <a:ext cx="7195930" cy="523220"/>
          </a:xfrm>
          <a:prstGeom prst="rect">
            <a:avLst/>
          </a:prstGeom>
          <a:solidFill>
            <a:srgbClr val="0C79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Importance of preventative strategies for 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38214B-E485-4706-B785-2F94B542108D}"/>
              </a:ext>
            </a:extLst>
          </p:cNvPr>
          <p:cNvSpPr txBox="1"/>
          <p:nvPr/>
        </p:nvSpPr>
        <p:spPr>
          <a:xfrm>
            <a:off x="9541565" y="17227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D6D7-2512-471D-839C-ED07B8BD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-148895"/>
            <a:ext cx="8525163" cy="1325563"/>
          </a:xfrm>
        </p:spPr>
        <p:txBody>
          <a:bodyPr/>
          <a:lstStyle/>
          <a:p>
            <a:r>
              <a:rPr lang="en-US" dirty="0"/>
              <a:t>Mission moment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C317C-BAA3-4089-BD27-ED2FC187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0252" y="6015799"/>
            <a:ext cx="62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8AC7D-0A1C-45EC-8F82-4EA6BC001F05}"/>
              </a:ext>
            </a:extLst>
          </p:cNvPr>
          <p:cNvSpPr/>
          <p:nvPr/>
        </p:nvSpPr>
        <p:spPr>
          <a:xfrm>
            <a:off x="323273" y="4348372"/>
            <a:ext cx="5055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hlinkClick r:id="rId2"/>
              </a:rPr>
              <a:t>https://www.youtube.com/watch?v=V1bFr2SWP1I</a:t>
            </a:r>
            <a:r>
              <a:rPr lang="en-US" i="1" dirty="0"/>
              <a:t> </a:t>
            </a:r>
          </a:p>
        </p:txBody>
      </p:sp>
      <p:pic>
        <p:nvPicPr>
          <p:cNvPr id="1026" name="Picture 2" descr="OFFICIAL Somewhere over the Rainbow - Israel &quot;IZ&quot; Kamakawiwoʻole - YouTube">
            <a:extLst>
              <a:ext uri="{FF2B5EF4-FFF2-40B4-BE49-F238E27FC236}">
                <a16:creationId xmlns:a16="http://schemas.microsoft.com/office/drawing/2014/main" id="{E8B47333-A6E6-4788-ACA0-83D81159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9372"/>
            <a:ext cx="4572000" cy="3429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35307B-507C-4818-81F9-C0F1279B0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12" y="4913350"/>
            <a:ext cx="4619788" cy="1712743"/>
          </a:xfrm>
          <a:solidFill>
            <a:srgbClr val="0C7990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“You see what you look for.”</a:t>
            </a:r>
          </a:p>
          <a:p>
            <a:r>
              <a:rPr lang="en-US" dirty="0">
                <a:solidFill>
                  <a:schemeClr val="bg1"/>
                </a:solidFill>
              </a:rPr>
              <a:t>Do you look for greatness: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persons with dementia?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yourself?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F539F-FF86-4AA2-94CD-D4D74C95E2FD}"/>
              </a:ext>
            </a:extLst>
          </p:cNvPr>
          <p:cNvSpPr txBox="1"/>
          <p:nvPr/>
        </p:nvSpPr>
        <p:spPr>
          <a:xfrm>
            <a:off x="5163126" y="919372"/>
            <a:ext cx="2430369" cy="830997"/>
          </a:xfrm>
          <a:prstGeom prst="rect">
            <a:avLst/>
          </a:prstGeom>
          <a:solidFill>
            <a:srgbClr val="0C799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Somewhere over the rainbow….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F684E1-BEF0-4544-A77D-0A718BFA0774}"/>
              </a:ext>
            </a:extLst>
          </p:cNvPr>
          <p:cNvSpPr/>
          <p:nvPr/>
        </p:nvSpPr>
        <p:spPr>
          <a:xfrm>
            <a:off x="5112579" y="1900998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F6368"/>
                </a:solidFill>
                <a:latin typeface="Roboto"/>
              </a:rPr>
              <a:t>Israel Kamakawiwoʻole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EEAD-4C6C-4846-9F59-66B6DA5E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23381"/>
            <a:ext cx="8525163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Irreversible dementia features, e.g.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7A7CF-ACE4-4E0A-91D2-7E1DF5C50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8" y="1212625"/>
            <a:ext cx="7099554" cy="5413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1C0444-6FA0-441B-A649-D3CE0884C7D5}"/>
              </a:ext>
            </a:extLst>
          </p:cNvPr>
          <p:cNvSpPr txBox="1"/>
          <p:nvPr/>
        </p:nvSpPr>
        <p:spPr>
          <a:xfrm rot="16200000">
            <a:off x="-1067666" y="3244333"/>
            <a:ext cx="25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Aravich. EVMS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BE3D0-2617-4222-838B-AC75F4F6BE75}"/>
              </a:ext>
            </a:extLst>
          </p:cNvPr>
          <p:cNvSpPr/>
          <p:nvPr/>
        </p:nvSpPr>
        <p:spPr>
          <a:xfrm>
            <a:off x="7230794" y="1230801"/>
            <a:ext cx="1849733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Protein Misfolding Hypothesis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Characterizes Several dementias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87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-55939"/>
            <a:ext cx="9144000" cy="1178278"/>
          </a:xfrm>
        </p:spPr>
        <p:txBody>
          <a:bodyPr>
            <a:normAutofit/>
          </a:bodyPr>
          <a:lstStyle/>
          <a:p>
            <a:r>
              <a:rPr lang="en-US" sz="3600" dirty="0"/>
              <a:t>Irreversible dementia deaths vs selected others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52570"/>
            <a:ext cx="9143999" cy="5610937"/>
          </a:xfrm>
        </p:spPr>
        <p:txBody>
          <a:bodyPr/>
          <a:lstStyle/>
          <a:p>
            <a:r>
              <a:rPr lang="en-US" sz="2489" dirty="0"/>
              <a:t>Dementia All-Cause	261,914 </a:t>
            </a:r>
            <a:r>
              <a:rPr lang="en-US" sz="1600" i="1" dirty="0"/>
              <a:t>(1, 2017)     </a:t>
            </a:r>
            <a:r>
              <a:rPr lang="en-US" sz="2489" dirty="0"/>
              <a:t>#3 cause death </a:t>
            </a:r>
          </a:p>
          <a:p>
            <a:pPr lvl="1"/>
            <a:r>
              <a:rPr lang="en-US" sz="2133" dirty="0"/>
              <a:t>#1 </a:t>
            </a:r>
            <a:r>
              <a:rPr lang="en-US" sz="1422" i="1" dirty="0"/>
              <a:t>2017 </a:t>
            </a:r>
            <a:r>
              <a:rPr lang="en-US" sz="2133" dirty="0"/>
              <a:t>Heart diseases: 647,457. #2 Cancer: 599,108</a:t>
            </a:r>
          </a:p>
          <a:p>
            <a:pPr marL="406405" lvl="1" indent="0">
              <a:buNone/>
            </a:pPr>
            <a:r>
              <a:rPr lang="en-US" sz="1422" i="1" dirty="0">
                <a:hlinkClick r:id="rId2"/>
              </a:rPr>
              <a:t>https://www.cdc.gov/nchs/data/dvs/lcwk/lcwk1_hr_2017-a.pdf</a:t>
            </a:r>
            <a:r>
              <a:rPr lang="en-US" sz="1422" i="1" dirty="0"/>
              <a:t> </a:t>
            </a:r>
          </a:p>
          <a:p>
            <a:r>
              <a:rPr lang="en-US" sz="2489" dirty="0"/>
              <a:t>Alcohol: </a:t>
            </a:r>
            <a:r>
              <a:rPr lang="en-US" sz="1600" dirty="0"/>
              <a:t> </a:t>
            </a:r>
            <a:r>
              <a:rPr lang="en-US" sz="2489" dirty="0"/>
              <a:t>        				~95,000 </a:t>
            </a:r>
            <a:r>
              <a:rPr lang="en-US" sz="1600" i="1" dirty="0"/>
              <a:t>(2, 2015)</a:t>
            </a:r>
          </a:p>
          <a:p>
            <a:r>
              <a:rPr lang="en-US" sz="2489" dirty="0"/>
              <a:t>All drug overdoses			~71,000 </a:t>
            </a:r>
            <a:r>
              <a:rPr lang="en-US" sz="1600" i="1" dirty="0"/>
              <a:t>(3, 2019)</a:t>
            </a:r>
          </a:p>
          <a:p>
            <a:r>
              <a:rPr lang="en-US" sz="2489" dirty="0"/>
              <a:t>Opioids alone or w/others		~49,000 </a:t>
            </a:r>
            <a:r>
              <a:rPr lang="en-US" sz="1600" i="1" dirty="0"/>
              <a:t>(3, 2019)</a:t>
            </a:r>
          </a:p>
          <a:p>
            <a:r>
              <a:rPr lang="en-US" sz="2489" dirty="0"/>
              <a:t>Suicide:  					~48,000 </a:t>
            </a:r>
            <a:r>
              <a:rPr lang="en-US" sz="1600" i="1" dirty="0"/>
              <a:t>(4, 2019)</a:t>
            </a:r>
            <a:endParaRPr lang="en-US" sz="1422" i="1" dirty="0"/>
          </a:p>
          <a:p>
            <a:r>
              <a:rPr lang="en-US" sz="2489" dirty="0"/>
              <a:t>Homicide					~19,000 </a:t>
            </a:r>
            <a:r>
              <a:rPr lang="en-US" sz="1600" i="1" dirty="0"/>
              <a:t>(5, 2018)</a:t>
            </a:r>
            <a:endParaRPr lang="en-US" sz="2489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AA108-50F7-43BC-A92B-956D781F66EC}"/>
              </a:ext>
            </a:extLst>
          </p:cNvPr>
          <p:cNvSpPr/>
          <p:nvPr/>
        </p:nvSpPr>
        <p:spPr>
          <a:xfrm>
            <a:off x="0" y="1325076"/>
            <a:ext cx="9042400" cy="495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80" tIns="40640" rIns="81280" bIns="40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BABC4-45BD-4BB3-BC60-C138FB3C7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5109940"/>
            <a:ext cx="565573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4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Dp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34" y="381000"/>
            <a:ext cx="5082822" cy="5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" y="3561862"/>
            <a:ext cx="4279900" cy="101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2"/>
                </a:solidFill>
              </a:rPr>
              <a:t>first pt diagnosed with Alzheimer’s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2400" dirty="0"/>
              <a:t>51 y/o female: Auguste D. </a:t>
            </a:r>
            <a:br>
              <a:rPr lang="en-US" sz="2400" dirty="0"/>
            </a:br>
            <a:r>
              <a:rPr lang="en-US" sz="2400" dirty="0"/>
              <a:t>Photo: 1902. Early onset AD</a:t>
            </a:r>
            <a:br>
              <a:rPr lang="en-US" sz="3600" dirty="0"/>
            </a:br>
            <a:r>
              <a:rPr lang="en-US" sz="2400" dirty="0"/>
              <a:t>Case presented to 37th</a:t>
            </a:r>
            <a:br>
              <a:rPr lang="en-US" sz="2400" dirty="0"/>
            </a:br>
            <a:r>
              <a:rPr lang="en-US" sz="2400" dirty="0"/>
              <a:t>Meeting, Southwest German Psychiatrists,  Tübingen, 11/03/1906. Called AD in 1910.</a:t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233333" y="5393267"/>
            <a:ext cx="5181600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778" b="0" i="1" u="sng" dirty="0">
                <a:solidFill>
                  <a:schemeClr val="tx1"/>
                </a:solidFill>
              </a:rPr>
              <a:t>Alzheimer’s Association News Letter</a:t>
            </a:r>
            <a:r>
              <a:rPr lang="en-US" altLang="en-US" sz="1778" b="0" i="1" dirty="0">
                <a:solidFill>
                  <a:schemeClr val="tx1"/>
                </a:solidFill>
              </a:rPr>
              <a:t> 1997</a:t>
            </a:r>
            <a:endParaRPr lang="en-US" altLang="en-US" sz="1778" b="0" i="1" u="sng" dirty="0">
              <a:solidFill>
                <a:schemeClr val="tx1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1600" y="366889"/>
            <a:ext cx="3556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 u="sng" dirty="0">
                <a:solidFill>
                  <a:schemeClr val="tx1"/>
                </a:solidFill>
              </a:rPr>
              <a:t>Fiction</a:t>
            </a:r>
            <a:r>
              <a:rPr lang="en-US" altLang="en-US" sz="3600" b="0" dirty="0">
                <a:solidFill>
                  <a:schemeClr val="tx1"/>
                </a:solidFill>
              </a:rPr>
              <a:t>. We will all get Alzheimer’s</a:t>
            </a:r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1083733" y="6124222"/>
            <a:ext cx="6502400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78" i="1" dirty="0"/>
              <a:t>Max Planck Inst. </a:t>
            </a:r>
            <a:r>
              <a:rPr lang="en-US" sz="1778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http://www.mpg.de/news98/alzheim.htm</a:t>
            </a:r>
            <a:r>
              <a:rPr lang="en-US" sz="1778" i="1" dirty="0"/>
              <a:t> 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068234" y="381000"/>
            <a:ext cx="3386667" cy="4753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89" dirty="0">
                <a:solidFill>
                  <a:schemeClr val="tx1"/>
                </a:solidFill>
              </a:rPr>
              <a:t>”the first 100 years”</a:t>
            </a:r>
            <a:endParaRPr lang="en-US" altLang="en-US" sz="2489" b="0" dirty="0">
              <a:solidFill>
                <a:schemeClr val="tx2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7164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6467"/>
            <a:ext cx="9144000" cy="1016000"/>
          </a:xfrm>
        </p:spPr>
        <p:txBody>
          <a:bodyPr/>
          <a:lstStyle/>
          <a:p>
            <a:pPr>
              <a:defRPr/>
            </a:pPr>
            <a:r>
              <a:rPr lang="en-US" dirty="0"/>
              <a:t>AD and the Old-Old 85+</a:t>
            </a:r>
          </a:p>
        </p:txBody>
      </p:sp>
      <p:pic>
        <p:nvPicPr>
          <p:cNvPr id="19459" name="Picture 4" descr="AD Fig 1 0208PP_Cummings_F1_F2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1415345"/>
            <a:ext cx="6434667" cy="490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846667" y="2700867"/>
            <a:ext cx="54186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846667" y="4783667"/>
            <a:ext cx="54186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846667" y="5257800"/>
            <a:ext cx="54186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670728" name="Text Box 8"/>
          <p:cNvSpPr txBox="1">
            <a:spLocks noChangeArrowheads="1"/>
          </p:cNvSpPr>
          <p:nvPr/>
        </p:nvSpPr>
        <p:spPr bwMode="auto">
          <a:xfrm>
            <a:off x="1049867" y="2548467"/>
            <a:ext cx="3657600" cy="4205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33" dirty="0">
                <a:solidFill>
                  <a:schemeClr val="tx1"/>
                </a:solidFill>
              </a:rPr>
              <a:t>~35% in “Old-Old = 85+</a:t>
            </a:r>
          </a:p>
        </p:txBody>
      </p:sp>
      <p:sp>
        <p:nvSpPr>
          <p:cNvPr id="670729" name="Text Box 9"/>
          <p:cNvSpPr txBox="1">
            <a:spLocks noChangeArrowheads="1"/>
          </p:cNvSpPr>
          <p:nvPr/>
        </p:nvSpPr>
        <p:spPr bwMode="auto">
          <a:xfrm>
            <a:off x="1117600" y="4580467"/>
            <a:ext cx="1557867" cy="4205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33" dirty="0">
                <a:solidFill>
                  <a:schemeClr val="tx1"/>
                </a:solidFill>
              </a:rPr>
              <a:t>~8% 75 yo</a:t>
            </a:r>
          </a:p>
        </p:txBody>
      </p:sp>
      <p:sp>
        <p:nvSpPr>
          <p:cNvPr id="670730" name="Text Box 10"/>
          <p:cNvSpPr txBox="1">
            <a:spLocks noChangeArrowheads="1"/>
          </p:cNvSpPr>
          <p:nvPr/>
        </p:nvSpPr>
        <p:spPr bwMode="auto">
          <a:xfrm>
            <a:off x="1117600" y="5054600"/>
            <a:ext cx="812800" cy="4205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33" dirty="0">
                <a:solidFill>
                  <a:schemeClr val="tx1"/>
                </a:solidFill>
              </a:rPr>
              <a:t>~2%</a:t>
            </a:r>
          </a:p>
        </p:txBody>
      </p:sp>
    </p:spTree>
    <p:extLst>
      <p:ext uri="{BB962C8B-B14F-4D97-AF65-F5344CB8AC3E}">
        <p14:creationId xmlns:p14="http://schemas.microsoft.com/office/powerpoint/2010/main" val="3816812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1600" y="381000"/>
            <a:ext cx="7951612" cy="1016000"/>
          </a:xfrm>
        </p:spPr>
        <p:txBody>
          <a:bodyPr/>
          <a:lstStyle/>
          <a:p>
            <a:pPr>
              <a:defRPr/>
            </a:pPr>
            <a:r>
              <a:rPr lang="en-US" sz="3556" dirty="0"/>
              <a:t>Prevalence of all Dementias (USA)</a:t>
            </a:r>
          </a:p>
        </p:txBody>
      </p:sp>
      <p:sp>
        <p:nvSpPr>
          <p:cNvPr id="4597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9333" y="1397000"/>
            <a:ext cx="7958667" cy="3657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71-79 yo: 		  5.0%</a:t>
            </a:r>
            <a:r>
              <a:rPr lang="en-US" baseline="30000" dirty="0"/>
              <a:t>1</a:t>
            </a:r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&gt;</a:t>
            </a:r>
            <a:r>
              <a:rPr lang="en-US" dirty="0"/>
              <a:t>90: 			37.4%</a:t>
            </a:r>
            <a:r>
              <a:rPr lang="en-US" baseline="30000" dirty="0"/>
              <a:t>1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Nursing homes: 	58.0%</a:t>
            </a:r>
            <a:r>
              <a:rPr lang="en-US" baseline="30000" dirty="0"/>
              <a:t>2</a:t>
            </a:r>
          </a:p>
          <a:p>
            <a:pPr>
              <a:lnSpc>
                <a:spcPct val="90000"/>
              </a:lnSpc>
              <a:defRPr/>
            </a:pPr>
            <a:endParaRPr lang="en-US" u="sng" dirty="0"/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	</a:t>
            </a:r>
            <a:r>
              <a:rPr lang="en-US" sz="3000" u="sng" dirty="0"/>
              <a:t>Fact</a:t>
            </a:r>
            <a:r>
              <a:rPr lang="en-US" sz="3000" dirty="0"/>
              <a:t>: we fear Alzheimer’s disease (AD) more than death itself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die in the fetal position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Kevorkian's 1</a:t>
            </a:r>
            <a:r>
              <a:rPr lang="en-US" sz="2600" baseline="30000" dirty="0"/>
              <a:t>st</a:t>
            </a:r>
            <a:r>
              <a:rPr lang="en-US" sz="2600" dirty="0"/>
              <a:t> assisted suicide pt: 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600" dirty="0"/>
              <a:t>	Dx w/ early Alzheimer’s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endParaRPr lang="en-US" dirty="0"/>
          </a:p>
        </p:txBody>
      </p:sp>
      <p:sp>
        <p:nvSpPr>
          <p:cNvPr id="459780" name="Rectangle 1028"/>
          <p:cNvSpPr>
            <a:spLocks noChangeArrowheads="1"/>
          </p:cNvSpPr>
          <p:nvPr/>
        </p:nvSpPr>
        <p:spPr bwMode="auto">
          <a:xfrm>
            <a:off x="372534" y="5765513"/>
            <a:ext cx="533258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i="1" dirty="0"/>
              <a:t>1Plassman et al. Neuroepidemiology</a:t>
            </a:r>
            <a:r>
              <a:rPr lang="en-US" sz="1600" dirty="0"/>
              <a:t> 2007;29:125-132         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2Seitz et al. Int Psychogeriatr. 2010 Nov;22(7):1025-39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12408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1600" y="516467"/>
            <a:ext cx="8974667" cy="1016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u="sng" dirty="0"/>
              <a:t>Alzheimer’s: A woman’s health issue</a:t>
            </a:r>
            <a:br>
              <a:rPr lang="en-US" sz="2844" dirty="0"/>
            </a:br>
            <a:r>
              <a:rPr lang="en-US" sz="2844" dirty="0"/>
              <a:t>women &amp; men with </a:t>
            </a:r>
            <a:r>
              <a:rPr lang="en-US" sz="2844" u="sng" dirty="0"/>
              <a:t>&gt;</a:t>
            </a:r>
            <a:r>
              <a:rPr lang="en-US" sz="2844" dirty="0"/>
              <a:t> 13 years education &amp; no ApoE4.                       </a:t>
            </a:r>
            <a:r>
              <a:rPr lang="en-US" sz="1600" i="1" dirty="0"/>
              <a:t>APOE4 is a CHL transport protein allele linked to increased AD and heart disease risk</a:t>
            </a:r>
          </a:p>
        </p:txBody>
      </p:sp>
      <p:sp>
        <p:nvSpPr>
          <p:cNvPr id="18436" name="Text Box 1033"/>
          <p:cNvSpPr txBox="1">
            <a:spLocks noChangeArrowheads="1"/>
          </p:cNvSpPr>
          <p:nvPr/>
        </p:nvSpPr>
        <p:spPr bwMode="auto">
          <a:xfrm rot="-5400000">
            <a:off x="6258278" y="3312433"/>
            <a:ext cx="5012267" cy="6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778" b="0" i="1" dirty="0">
                <a:solidFill>
                  <a:schemeClr val="tx1"/>
                </a:solidFill>
              </a:rPr>
              <a:t>Modified from Fig. 2A. Zandi et al. JAMA. 2002 Nov 6;288(17):2123-9. Cache County Study</a:t>
            </a:r>
          </a:p>
        </p:txBody>
      </p:sp>
      <p:sp>
        <p:nvSpPr>
          <p:cNvPr id="18437" name="Rectangle 1035"/>
          <p:cNvSpPr>
            <a:spLocks noChangeArrowheads="1"/>
          </p:cNvSpPr>
          <p:nvPr/>
        </p:nvSpPr>
        <p:spPr bwMode="auto">
          <a:xfrm>
            <a:off x="0" y="3158067"/>
            <a:ext cx="91440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 altLang="en-US" sz="2133" dirty="0"/>
          </a:p>
        </p:txBody>
      </p:sp>
      <p:grpSp>
        <p:nvGrpSpPr>
          <p:cNvPr id="18438" name="Group 1043"/>
          <p:cNvGrpSpPr>
            <a:grpSpLocks/>
          </p:cNvGrpSpPr>
          <p:nvPr/>
        </p:nvGrpSpPr>
        <p:grpSpPr bwMode="auto">
          <a:xfrm>
            <a:off x="101600" y="1713218"/>
            <a:ext cx="7498641" cy="4264121"/>
            <a:chOff x="960" y="793"/>
            <a:chExt cx="5314" cy="3324"/>
          </a:xfrm>
        </p:grpSpPr>
        <p:pic>
          <p:nvPicPr>
            <p:cNvPr id="18443" name="Picture 1028" descr="JAMA 11-6-02 fi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793"/>
              <a:ext cx="4704" cy="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Text Box 1031"/>
            <p:cNvSpPr txBox="1">
              <a:spLocks noChangeArrowheads="1"/>
            </p:cNvSpPr>
            <p:nvPr/>
          </p:nvSpPr>
          <p:spPr bwMode="auto">
            <a:xfrm>
              <a:off x="5486" y="2965"/>
              <a:ext cx="788" cy="32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133" b="0" dirty="0">
                  <a:solidFill>
                    <a:schemeClr val="tx1"/>
                  </a:solidFill>
                </a:rPr>
                <a:t>men</a:t>
              </a:r>
            </a:p>
          </p:txBody>
        </p:sp>
        <p:sp>
          <p:nvSpPr>
            <p:cNvPr id="18445" name="Text Box 1032"/>
            <p:cNvSpPr txBox="1">
              <a:spLocks noChangeArrowheads="1"/>
            </p:cNvSpPr>
            <p:nvPr/>
          </p:nvSpPr>
          <p:spPr bwMode="auto">
            <a:xfrm>
              <a:off x="5458" y="918"/>
              <a:ext cx="816" cy="32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133" b="0" dirty="0">
                  <a:solidFill>
                    <a:schemeClr val="tx1"/>
                  </a:solidFill>
                </a:rPr>
                <a:t>women</a:t>
              </a:r>
            </a:p>
          </p:txBody>
        </p:sp>
        <p:sp>
          <p:nvSpPr>
            <p:cNvPr id="18446" name="Text Box 1040"/>
            <p:cNvSpPr txBox="1">
              <a:spLocks noChangeArrowheads="1"/>
            </p:cNvSpPr>
            <p:nvPr/>
          </p:nvSpPr>
          <p:spPr bwMode="auto">
            <a:xfrm rot="16200000">
              <a:off x="-264" y="2067"/>
              <a:ext cx="278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 dirty="0">
                  <a:solidFill>
                    <a:schemeClr val="tx1"/>
                  </a:solidFill>
                </a:rPr>
                <a:t>Discrete Annual Hazard Ratio</a:t>
              </a:r>
            </a:p>
          </p:txBody>
        </p:sp>
      </p:grpSp>
      <p:sp>
        <p:nvSpPr>
          <p:cNvPr id="563221" name="Text Box 1045"/>
          <p:cNvSpPr txBox="1">
            <a:spLocks noChangeArrowheads="1"/>
          </p:cNvSpPr>
          <p:nvPr/>
        </p:nvSpPr>
        <p:spPr bwMode="auto">
          <a:xfrm>
            <a:off x="1048066" y="4052764"/>
            <a:ext cx="1972104" cy="1200329"/>
          </a:xfrm>
          <a:prstGeom prst="rect">
            <a:avLst/>
          </a:prstGeom>
          <a:solidFill>
            <a:srgbClr val="0C799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sng" dirty="0">
                <a:solidFill>
                  <a:schemeClr val="bg1"/>
                </a:solidFill>
              </a:rPr>
              <a:t>Similar gender risks until ~80 y.o</a:t>
            </a:r>
            <a:r>
              <a:rPr lang="en-US" altLang="en-US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63222" name="Text Box 1046"/>
          <p:cNvSpPr txBox="1">
            <a:spLocks noChangeArrowheads="1"/>
          </p:cNvSpPr>
          <p:nvPr/>
        </p:nvSpPr>
        <p:spPr bwMode="auto">
          <a:xfrm>
            <a:off x="5467884" y="2683934"/>
            <a:ext cx="2976760" cy="1200329"/>
          </a:xfrm>
          <a:prstGeom prst="rect">
            <a:avLst/>
          </a:prstGeom>
          <a:solidFill>
            <a:srgbClr val="0C79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sng" dirty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n-US" altLang="en-US" b="0" u="sng" dirty="0">
                <a:solidFill>
                  <a:schemeClr val="bg1"/>
                </a:solidFill>
              </a:rPr>
              <a:t>women vs men when 80+</a:t>
            </a:r>
            <a:r>
              <a:rPr lang="en-US" altLang="en-US" b="0" dirty="0">
                <a:solidFill>
                  <a:schemeClr val="bg1"/>
                </a:solidFill>
              </a:rPr>
              <a:t> y.o. HR 2.11 </a:t>
            </a:r>
            <a:r>
              <a:rPr lang="en-US" altLang="en-US" sz="1800" b="0" dirty="0">
                <a:solidFill>
                  <a:schemeClr val="bg1"/>
                </a:solidFill>
              </a:rPr>
              <a:t>(95% CI, 1.22-3.86)</a:t>
            </a:r>
            <a:r>
              <a:rPr lang="en-US" altLang="en-US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3223" name="Text Box 1047"/>
          <p:cNvSpPr txBox="1">
            <a:spLocks noChangeArrowheads="1"/>
          </p:cNvSpPr>
          <p:nvPr/>
        </p:nvSpPr>
        <p:spPr bwMode="auto">
          <a:xfrm>
            <a:off x="943633" y="5731934"/>
            <a:ext cx="6325616" cy="830997"/>
          </a:xfrm>
          <a:prstGeom prst="rect">
            <a:avLst/>
          </a:prstGeom>
          <a:solidFill>
            <a:srgbClr val="0C79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>
                <a:solidFill>
                  <a:schemeClr val="bg1"/>
                </a:solidFill>
              </a:rPr>
              <a:t>Older view: More women AD b/c live longer?     Emerging view: a woman’s health issue</a:t>
            </a:r>
          </a:p>
        </p:txBody>
      </p:sp>
      <p:sp>
        <p:nvSpPr>
          <p:cNvPr id="15" name="Text Box 1030"/>
          <p:cNvSpPr txBox="1">
            <a:spLocks noChangeArrowheads="1"/>
          </p:cNvSpPr>
          <p:nvPr/>
        </p:nvSpPr>
        <p:spPr bwMode="auto">
          <a:xfrm>
            <a:off x="3217334" y="5122333"/>
            <a:ext cx="88053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33" b="0" dirty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75782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0920-49E1-4B6B-B40A-609CF273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8181"/>
            <a:ext cx="9143999" cy="1325563"/>
          </a:xfrm>
        </p:spPr>
        <p:txBody>
          <a:bodyPr/>
          <a:lstStyle/>
          <a:p>
            <a:r>
              <a:rPr lang="en-US" dirty="0"/>
              <a:t>Fact. </a:t>
            </a:r>
            <a:br>
              <a:rPr lang="en-US" dirty="0"/>
            </a:br>
            <a:r>
              <a:rPr lang="en-US" dirty="0"/>
              <a:t>Alzheimer’s: a Woman’s Health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3258A-AE92-43E0-BFAD-6CBD14850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8" y="1785832"/>
            <a:ext cx="8525163" cy="5181309"/>
          </a:xfrm>
        </p:spPr>
        <p:txBody>
          <a:bodyPr/>
          <a:lstStyle/>
          <a:p>
            <a:r>
              <a:rPr lang="en-US" dirty="0"/>
              <a:t>Women: More likely to have it.</a:t>
            </a:r>
          </a:p>
          <a:p>
            <a:r>
              <a:rPr lang="en-US" dirty="0"/>
              <a:t>Women: Majority of care givers</a:t>
            </a:r>
          </a:p>
          <a:p>
            <a:pPr lvl="1"/>
            <a:r>
              <a:rPr lang="en-US" dirty="0"/>
              <a:t>Family caregivers and</a:t>
            </a:r>
          </a:p>
          <a:p>
            <a:pPr lvl="1"/>
            <a:r>
              <a:rPr lang="en-US" dirty="0"/>
              <a:t>Professional Caregivers like certified nurse assistants (CNAs)</a:t>
            </a:r>
          </a:p>
          <a:p>
            <a:r>
              <a:rPr lang="en-US" dirty="0"/>
              <a:t>Who takes care of the caregiver?</a:t>
            </a:r>
          </a:p>
          <a:p>
            <a:pPr lvl="1"/>
            <a:r>
              <a:rPr lang="en-US" dirty="0"/>
              <a:t>Promotion of mental wellness: take “Mental Health First Aid”</a:t>
            </a:r>
          </a:p>
          <a:p>
            <a:r>
              <a:rPr lang="en-US" dirty="0"/>
              <a:t>Challenging behaviors by care recipient:</a:t>
            </a:r>
          </a:p>
          <a:p>
            <a:pPr lvl="1"/>
            <a:r>
              <a:rPr lang="en-US" dirty="0"/>
              <a:t>More training on positive behavioral controls and crisis intervention. Soon to be announced Aravich CDC grant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B3AB9-D142-4D94-BC72-7733F5C1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AEC8B-0479-480B-85DE-6FE9C032224A}"/>
              </a:ext>
            </a:extLst>
          </p:cNvPr>
          <p:cNvSpPr txBox="1"/>
          <p:nvPr/>
        </p:nvSpPr>
        <p:spPr>
          <a:xfrm>
            <a:off x="293558" y="6015481"/>
            <a:ext cx="8014660" cy="830997"/>
          </a:xfrm>
          <a:prstGeom prst="rect">
            <a:avLst/>
          </a:prstGeom>
          <a:solidFill>
            <a:srgbClr val="0C799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Google ARDX Foundation. Online: Shining a Light on Women Living with Dementia. Aravich et al. 10-noon, 10/27/22</a:t>
            </a:r>
          </a:p>
        </p:txBody>
      </p:sp>
    </p:spTree>
    <p:extLst>
      <p:ext uri="{BB962C8B-B14F-4D97-AF65-F5344CB8AC3E}">
        <p14:creationId xmlns:p14="http://schemas.microsoft.com/office/powerpoint/2010/main" val="17446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B4EB-60CA-40A9-A4AB-EB54BDDE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Fact. </a:t>
            </a:r>
            <a:br>
              <a:rPr lang="en-US" dirty="0"/>
            </a:br>
            <a:r>
              <a:rPr lang="en-US" dirty="0"/>
              <a:t>Alzheimer’s is a Minority Health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13182-0CD0-4720-B764-A5A24BD79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653309"/>
            <a:ext cx="8525163" cy="5181309"/>
          </a:xfrm>
        </p:spPr>
        <p:txBody>
          <a:bodyPr/>
          <a:lstStyle/>
          <a:p>
            <a:r>
              <a:rPr lang="en-US" dirty="0"/>
              <a:t>2x’s worse rate in Black Americans</a:t>
            </a:r>
          </a:p>
          <a:p>
            <a:r>
              <a:rPr lang="en-US" dirty="0"/>
              <a:t>1.5x’s worse rate in Hispanics</a:t>
            </a:r>
          </a:p>
          <a:p>
            <a:r>
              <a:rPr lang="en-US" dirty="0"/>
              <a:t>Major outreach initiative of Alzheimer’s Association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E1B62-1B53-495A-8765-01F4669C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kff.org/wp-content/uploads/2018/05/8802-Figure-1.png?w=735&amp;h=551&amp;crop=1">
            <a:extLst>
              <a:ext uri="{FF2B5EF4-FFF2-40B4-BE49-F238E27FC236}">
                <a16:creationId xmlns:a16="http://schemas.microsoft.com/office/drawing/2014/main" id="{A690A343-C3AC-45A8-936D-4955E82D3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2" y="-63727"/>
            <a:ext cx="9318165" cy="6985454"/>
          </a:xfrm>
          <a:prstGeom prst="rect">
            <a:avLst/>
          </a:prstGeom>
          <a:solidFill>
            <a:srgbClr val="0C7990"/>
          </a:solidFill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6FA7EF-9298-4E68-8E93-1826BAE49E40}"/>
              </a:ext>
            </a:extLst>
          </p:cNvPr>
          <p:cNvSpPr/>
          <p:nvPr/>
        </p:nvSpPr>
        <p:spPr>
          <a:xfrm>
            <a:off x="231912" y="6211669"/>
            <a:ext cx="78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hlinkClick r:id="rId3"/>
              </a:rPr>
              <a:t>https://www.kff.org/racial-equity-and-health-policy/issue-brief/beyond-health-care-the-role-of-social-determinants-in-promoting-health-and-health-equity/</a:t>
            </a:r>
            <a:r>
              <a:rPr lang="en-US" i="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A09B2-6AA2-4F81-B050-8D27B3AA5332}"/>
              </a:ext>
            </a:extLst>
          </p:cNvPr>
          <p:cNvSpPr/>
          <p:nvPr/>
        </p:nvSpPr>
        <p:spPr>
          <a:xfrm>
            <a:off x="231912" y="1895061"/>
            <a:ext cx="1212575" cy="2915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E70DB1-4760-4996-9863-F9706627B6DC}"/>
              </a:ext>
            </a:extLst>
          </p:cNvPr>
          <p:cNvSpPr/>
          <p:nvPr/>
        </p:nvSpPr>
        <p:spPr>
          <a:xfrm>
            <a:off x="238540" y="2299252"/>
            <a:ext cx="1212575" cy="2915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CBFA2-8617-4433-B8FC-35B2058314BE}"/>
              </a:ext>
            </a:extLst>
          </p:cNvPr>
          <p:cNvSpPr/>
          <p:nvPr/>
        </p:nvSpPr>
        <p:spPr>
          <a:xfrm>
            <a:off x="1688654" y="1914941"/>
            <a:ext cx="1333833" cy="2915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60E1E0-50E8-4783-9C81-17CEE0F1DE36}"/>
              </a:ext>
            </a:extLst>
          </p:cNvPr>
          <p:cNvSpPr/>
          <p:nvPr/>
        </p:nvSpPr>
        <p:spPr>
          <a:xfrm>
            <a:off x="1708534" y="2279373"/>
            <a:ext cx="1333833" cy="2915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90E17-49A3-44A6-BD12-DABD8CC3C7D2}"/>
              </a:ext>
            </a:extLst>
          </p:cNvPr>
          <p:cNvSpPr/>
          <p:nvPr/>
        </p:nvSpPr>
        <p:spPr>
          <a:xfrm>
            <a:off x="1715162" y="4228293"/>
            <a:ext cx="1333833" cy="5681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89C710-A6F2-41EF-9CAE-748A1AD944E3}"/>
              </a:ext>
            </a:extLst>
          </p:cNvPr>
          <p:cNvSpPr/>
          <p:nvPr/>
        </p:nvSpPr>
        <p:spPr>
          <a:xfrm>
            <a:off x="3206028" y="2305879"/>
            <a:ext cx="1333833" cy="2915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85436-5BF0-47D3-84E5-3872459E2924}"/>
              </a:ext>
            </a:extLst>
          </p:cNvPr>
          <p:cNvSpPr/>
          <p:nvPr/>
        </p:nvSpPr>
        <p:spPr>
          <a:xfrm>
            <a:off x="3225908" y="1349854"/>
            <a:ext cx="1333833" cy="3880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3A56C8-03EA-482C-8AFC-E2E2D8E26A45}"/>
              </a:ext>
            </a:extLst>
          </p:cNvPr>
          <p:cNvSpPr/>
          <p:nvPr/>
        </p:nvSpPr>
        <p:spPr>
          <a:xfrm>
            <a:off x="4723401" y="1914940"/>
            <a:ext cx="1333833" cy="2915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CA3AB-0C4D-4D24-9540-ACEE91060EFC}"/>
              </a:ext>
            </a:extLst>
          </p:cNvPr>
          <p:cNvSpPr/>
          <p:nvPr/>
        </p:nvSpPr>
        <p:spPr>
          <a:xfrm>
            <a:off x="6055244" y="4134680"/>
            <a:ext cx="1333833" cy="2915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FFB73-FE9F-4B76-A4D1-3A78E251295D}"/>
              </a:ext>
            </a:extLst>
          </p:cNvPr>
          <p:cNvSpPr/>
          <p:nvPr/>
        </p:nvSpPr>
        <p:spPr>
          <a:xfrm>
            <a:off x="6061872" y="3770249"/>
            <a:ext cx="1333833" cy="2915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E8453D-FE4D-448E-93F1-2E8FF408F2CE}"/>
              </a:ext>
            </a:extLst>
          </p:cNvPr>
          <p:cNvSpPr/>
          <p:nvPr/>
        </p:nvSpPr>
        <p:spPr>
          <a:xfrm>
            <a:off x="6068500" y="2574697"/>
            <a:ext cx="1333833" cy="4695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16EA9-6F2C-4869-BDE7-53392FB79F1E}"/>
              </a:ext>
            </a:extLst>
          </p:cNvPr>
          <p:cNvSpPr/>
          <p:nvPr/>
        </p:nvSpPr>
        <p:spPr>
          <a:xfrm>
            <a:off x="7559370" y="1882663"/>
            <a:ext cx="1333833" cy="56814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065D57-6845-4111-B18E-249AABDDB83F}"/>
              </a:ext>
            </a:extLst>
          </p:cNvPr>
          <p:cNvSpPr txBox="1"/>
          <p:nvPr/>
        </p:nvSpPr>
        <p:spPr>
          <a:xfrm>
            <a:off x="5711687" y="129499"/>
            <a:ext cx="1484243" cy="461665"/>
          </a:xfrm>
          <a:prstGeom prst="rect">
            <a:avLst/>
          </a:prstGeom>
          <a:solidFill>
            <a:srgbClr val="0C79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Fact</a:t>
            </a:r>
          </a:p>
        </p:txBody>
      </p:sp>
    </p:spTree>
    <p:extLst>
      <p:ext uri="{BB962C8B-B14F-4D97-AF65-F5344CB8AC3E}">
        <p14:creationId xmlns:p14="http://schemas.microsoft.com/office/powerpoint/2010/main" val="8936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CBD9-F817-4F3B-9490-A1320DCF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CCC+</a:t>
            </a:r>
            <a:br>
              <a:rPr lang="en-US" dirty="0"/>
            </a:br>
            <a:r>
              <a:rPr lang="en-US" u="sng" dirty="0"/>
              <a:t>Commonwealth Coordinated Care 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1F66C-E2D6-47CB-AE3A-5E6EE6432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653744"/>
            <a:ext cx="8525163" cy="5181309"/>
          </a:xfrm>
        </p:spPr>
        <p:txBody>
          <a:bodyPr/>
          <a:lstStyle/>
          <a:p>
            <a:r>
              <a:rPr lang="en-US" dirty="0"/>
              <a:t>Part of Virginia Medicaid Expansion Program</a:t>
            </a:r>
          </a:p>
          <a:p>
            <a:r>
              <a:rPr lang="en-US" dirty="0"/>
              <a:t>Evidence-based </a:t>
            </a:r>
            <a:r>
              <a:rPr lang="en-US" b="1" dirty="0"/>
              <a:t>Person-Centered Medical Home</a:t>
            </a:r>
          </a:p>
          <a:p>
            <a:pPr lvl="1"/>
            <a:r>
              <a:rPr lang="en-US" b="1" dirty="0"/>
              <a:t>For persons with complicated behavioral and physical needs</a:t>
            </a:r>
          </a:p>
          <a:p>
            <a:r>
              <a:rPr lang="en-US" dirty="0"/>
              <a:t>General lack of clinician awareness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0175E-9B8C-4039-96C4-094FDDD1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1758A9-FF97-4509-923B-30FD6BE689D6}"/>
              </a:ext>
            </a:extLst>
          </p:cNvPr>
          <p:cNvSpPr/>
          <p:nvPr/>
        </p:nvSpPr>
        <p:spPr>
          <a:xfrm>
            <a:off x="470452" y="3603181"/>
            <a:ext cx="8377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hlinkClick r:id="rId2"/>
              </a:rPr>
              <a:t>https://www.dmas.virginia.gov/for-members/managed-care-programs/ccc-plus/</a:t>
            </a:r>
            <a:r>
              <a:rPr lang="en-US" i="1" dirty="0"/>
              <a:t> </a:t>
            </a:r>
          </a:p>
        </p:txBody>
      </p:sp>
      <p:pic>
        <p:nvPicPr>
          <p:cNvPr id="2050" name="Picture 2" descr="Home | Community Health Choices">
            <a:extLst>
              <a:ext uri="{FF2B5EF4-FFF2-40B4-BE49-F238E27FC236}">
                <a16:creationId xmlns:a16="http://schemas.microsoft.com/office/drawing/2014/main" id="{84907AF3-8765-472A-8D12-A57337DD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4" y="4213158"/>
            <a:ext cx="4762500" cy="23812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7ECA9B-EB62-46AF-A448-3325383C261C}"/>
              </a:ext>
            </a:extLst>
          </p:cNvPr>
          <p:cNvSpPr/>
          <p:nvPr/>
        </p:nvSpPr>
        <p:spPr>
          <a:xfrm rot="16200000">
            <a:off x="4224799" y="5129677"/>
            <a:ext cx="2624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https://www.cccplusva.com/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BC89-E0D2-41FD-9608-F4F305C9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49" y="182409"/>
            <a:ext cx="852516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UN. World’s largest minority population: </a:t>
            </a:r>
            <a:r>
              <a:rPr lang="en-US" sz="4000" u="sng" dirty="0"/>
              <a:t>Persons with disabilities</a:t>
            </a:r>
          </a:p>
        </p:txBody>
      </p:sp>
      <p:pic>
        <p:nvPicPr>
          <p:cNvPr id="1026" name="Picture 2" descr="PPPHelpPatients - American Brain Coalition">
            <a:extLst>
              <a:ext uri="{FF2B5EF4-FFF2-40B4-BE49-F238E27FC236}">
                <a16:creationId xmlns:a16="http://schemas.microsoft.com/office/drawing/2014/main" id="{3A27B091-D79B-483D-88AD-C91F0677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0" y="1853361"/>
            <a:ext cx="7795844" cy="45560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C7E99A-6D20-45BA-961F-17E88D4C39C3}"/>
              </a:ext>
            </a:extLst>
          </p:cNvPr>
          <p:cNvSpPr txBox="1">
            <a:spLocks/>
          </p:cNvSpPr>
          <p:nvPr/>
        </p:nvSpPr>
        <p:spPr>
          <a:xfrm>
            <a:off x="323273" y="1391614"/>
            <a:ext cx="8525163" cy="662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Most prevalent in US: </a:t>
            </a:r>
            <a:r>
              <a:rPr lang="en-US" b="1" u="sng" dirty="0"/>
              <a:t>Neuropsychiatric disorders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AF6A7B-3A8C-4853-97A2-B4E26047DFBD}"/>
              </a:ext>
            </a:extLst>
          </p:cNvPr>
          <p:cNvSpPr/>
          <p:nvPr/>
        </p:nvSpPr>
        <p:spPr>
          <a:xfrm>
            <a:off x="159026" y="6480577"/>
            <a:ext cx="8958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hlinkClick r:id="rId3"/>
              </a:rPr>
              <a:t>https://www.un.org/development/desa/disabilities/resources/factsheet-on-persons-with-disabilities.html</a:t>
            </a:r>
            <a:r>
              <a:rPr lang="en-US" sz="1600" i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0A6ED9-31C1-4E64-9952-D5928C7BAC3B}"/>
              </a:ext>
            </a:extLst>
          </p:cNvPr>
          <p:cNvSpPr/>
          <p:nvPr/>
        </p:nvSpPr>
        <p:spPr>
          <a:xfrm rot="16200000">
            <a:off x="6750635" y="3884655"/>
            <a:ext cx="2976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hlinkClick r:id="rId4"/>
              </a:rPr>
              <a:t>https://www.americanbraincoalition.org/page/PPPHelpPatients</a:t>
            </a:r>
            <a:r>
              <a:rPr lang="en-US" sz="1600" i="1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2A43D-77DD-446F-9175-1E6587DFD1D3}"/>
              </a:ext>
            </a:extLst>
          </p:cNvPr>
          <p:cNvSpPr/>
          <p:nvPr/>
        </p:nvSpPr>
        <p:spPr>
          <a:xfrm>
            <a:off x="3788393" y="2811269"/>
            <a:ext cx="3743655" cy="302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3353-7D58-4962-BD08-825F6DBA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905" y="-238968"/>
            <a:ext cx="9678998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Fact. Silos: Asset Mapping, Champions, Coalitions</a:t>
            </a:r>
            <a:endParaRPr lang="en-US" sz="36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B2683-6325-422A-AB9A-E6CA6D99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0252" y="6651899"/>
            <a:ext cx="62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8406B-0AFF-4085-B45C-1342F861B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459186"/>
            <a:ext cx="8801100" cy="4257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5B2B37-B451-4E9A-97E3-8BACCBEA41B4}"/>
              </a:ext>
            </a:extLst>
          </p:cNvPr>
          <p:cNvSpPr/>
          <p:nvPr/>
        </p:nvSpPr>
        <p:spPr>
          <a:xfrm>
            <a:off x="6361043" y="1459186"/>
            <a:ext cx="2332383" cy="502134"/>
          </a:xfrm>
          <a:prstGeom prst="rect">
            <a:avLst/>
          </a:prstGeom>
          <a:noFill/>
          <a:ln w="76200">
            <a:solidFill>
              <a:srgbClr val="0C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9545C-7EF8-4BFA-B948-8ED1784891D1}"/>
              </a:ext>
            </a:extLst>
          </p:cNvPr>
          <p:cNvSpPr/>
          <p:nvPr/>
        </p:nvSpPr>
        <p:spPr>
          <a:xfrm>
            <a:off x="2471525" y="2446473"/>
            <a:ext cx="2332383" cy="502134"/>
          </a:xfrm>
          <a:prstGeom prst="rect">
            <a:avLst/>
          </a:prstGeom>
          <a:noFill/>
          <a:ln w="76200">
            <a:solidFill>
              <a:srgbClr val="0C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B17F3-922C-4129-9AD2-BE4910CD939C}"/>
              </a:ext>
            </a:extLst>
          </p:cNvPr>
          <p:cNvSpPr/>
          <p:nvPr/>
        </p:nvSpPr>
        <p:spPr>
          <a:xfrm>
            <a:off x="4081663" y="3287987"/>
            <a:ext cx="2332383" cy="502134"/>
          </a:xfrm>
          <a:prstGeom prst="rect">
            <a:avLst/>
          </a:prstGeom>
          <a:noFill/>
          <a:ln w="76200">
            <a:solidFill>
              <a:srgbClr val="0C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7F01D-2AEF-4134-8DAF-44D8DFBE7408}"/>
              </a:ext>
            </a:extLst>
          </p:cNvPr>
          <p:cNvSpPr/>
          <p:nvPr/>
        </p:nvSpPr>
        <p:spPr>
          <a:xfrm>
            <a:off x="6811610" y="4106031"/>
            <a:ext cx="2120348" cy="668340"/>
          </a:xfrm>
          <a:prstGeom prst="rect">
            <a:avLst/>
          </a:prstGeom>
          <a:noFill/>
          <a:ln w="76200">
            <a:solidFill>
              <a:srgbClr val="0C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445E33-7D96-47E0-890D-CFA0A0693E6D}"/>
              </a:ext>
            </a:extLst>
          </p:cNvPr>
          <p:cNvSpPr/>
          <p:nvPr/>
        </p:nvSpPr>
        <p:spPr>
          <a:xfrm>
            <a:off x="4608738" y="4125911"/>
            <a:ext cx="1927589" cy="668340"/>
          </a:xfrm>
          <a:prstGeom prst="rect">
            <a:avLst/>
          </a:prstGeom>
          <a:noFill/>
          <a:ln w="76200">
            <a:solidFill>
              <a:srgbClr val="0C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17A68E-08D7-43BF-B807-3C257D069A25}"/>
              </a:ext>
            </a:extLst>
          </p:cNvPr>
          <p:cNvSpPr/>
          <p:nvPr/>
        </p:nvSpPr>
        <p:spPr>
          <a:xfrm>
            <a:off x="2369116" y="4112659"/>
            <a:ext cx="1927589" cy="668340"/>
          </a:xfrm>
          <a:prstGeom prst="rect">
            <a:avLst/>
          </a:prstGeom>
          <a:noFill/>
          <a:ln w="76200">
            <a:solidFill>
              <a:srgbClr val="0C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891C7D-DC2D-439E-97D2-4ABE04348AF5}"/>
              </a:ext>
            </a:extLst>
          </p:cNvPr>
          <p:cNvSpPr/>
          <p:nvPr/>
        </p:nvSpPr>
        <p:spPr>
          <a:xfrm>
            <a:off x="218654" y="6501089"/>
            <a:ext cx="6804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hlinkClick r:id="rId3"/>
              </a:rPr>
              <a:t>https://www.americanbraincoalition.org/page/NonProfitMembers</a:t>
            </a:r>
            <a:r>
              <a:rPr lang="en-US" i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4CD279-C2E9-41BC-B57F-7AC0E57B8054}"/>
              </a:ext>
            </a:extLst>
          </p:cNvPr>
          <p:cNvSpPr txBox="1"/>
          <p:nvPr/>
        </p:nvSpPr>
        <p:spPr>
          <a:xfrm>
            <a:off x="323273" y="5870711"/>
            <a:ext cx="1465770" cy="369332"/>
          </a:xfrm>
          <a:prstGeom prst="rect">
            <a:avLst/>
          </a:prstGeom>
          <a:noFill/>
          <a:ln w="76200">
            <a:solidFill>
              <a:srgbClr val="0C79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NAMI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B668A-37F5-49BC-9B26-AA6C556BB8FB}"/>
              </a:ext>
            </a:extLst>
          </p:cNvPr>
          <p:cNvSpPr txBox="1"/>
          <p:nvPr/>
        </p:nvSpPr>
        <p:spPr>
          <a:xfrm>
            <a:off x="2039428" y="5877339"/>
            <a:ext cx="2042235" cy="646331"/>
          </a:xfrm>
          <a:prstGeom prst="rect">
            <a:avLst/>
          </a:prstGeom>
          <a:noFill/>
          <a:ln w="76200">
            <a:solidFill>
              <a:srgbClr val="0C79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Depression/Bipolar Support Alliance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FF663-A85F-4C1C-B453-37FC81F20AA8}"/>
              </a:ext>
            </a:extLst>
          </p:cNvPr>
          <p:cNvSpPr txBox="1"/>
          <p:nvPr/>
        </p:nvSpPr>
        <p:spPr>
          <a:xfrm>
            <a:off x="4259168" y="5870715"/>
            <a:ext cx="2042235" cy="369332"/>
          </a:xfrm>
          <a:prstGeom prst="rect">
            <a:avLst/>
          </a:prstGeom>
          <a:noFill/>
          <a:ln w="76200">
            <a:solidFill>
              <a:srgbClr val="0C79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Parkinson’s Fdn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1F3DFD-13B8-4343-B874-0A6FFA457EC4}"/>
              </a:ext>
            </a:extLst>
          </p:cNvPr>
          <p:cNvSpPr txBox="1"/>
          <p:nvPr/>
        </p:nvSpPr>
        <p:spPr>
          <a:xfrm>
            <a:off x="6743952" y="5864091"/>
            <a:ext cx="2042235" cy="646331"/>
          </a:xfrm>
          <a:prstGeom prst="rect">
            <a:avLst/>
          </a:prstGeom>
          <a:noFill/>
          <a:ln w="76200">
            <a:solidFill>
              <a:srgbClr val="0C79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Society for Neuroscience etc.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E67C89-85A7-4F4C-B2EA-156356B097F9}"/>
              </a:ext>
            </a:extLst>
          </p:cNvPr>
          <p:cNvSpPr/>
          <p:nvPr/>
        </p:nvSpPr>
        <p:spPr>
          <a:xfrm>
            <a:off x="215638" y="2193078"/>
            <a:ext cx="1927589" cy="818755"/>
          </a:xfrm>
          <a:prstGeom prst="rect">
            <a:avLst/>
          </a:prstGeom>
          <a:noFill/>
          <a:ln w="76200">
            <a:solidFill>
              <a:srgbClr val="0C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CDF25-B393-45C4-BB61-766ED77ACB37}"/>
              </a:ext>
            </a:extLst>
          </p:cNvPr>
          <p:cNvSpPr txBox="1"/>
          <p:nvPr/>
        </p:nvSpPr>
        <p:spPr>
          <a:xfrm>
            <a:off x="59033" y="716062"/>
            <a:ext cx="5705664" cy="830997"/>
          </a:xfrm>
          <a:prstGeom prst="rect">
            <a:avLst/>
          </a:prstGeom>
          <a:solidFill>
            <a:srgbClr val="0C799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“If you want to go fast, go alone. If you want to go far, go together”  </a:t>
            </a:r>
            <a:r>
              <a:rPr lang="en-US" sz="2000" i="1" dirty="0">
                <a:solidFill>
                  <a:schemeClr val="bg1"/>
                </a:solidFill>
              </a:rPr>
              <a:t>African  proverb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7C7FA-087A-4144-AC11-BFB0C7A06A5B}"/>
              </a:ext>
            </a:extLst>
          </p:cNvPr>
          <p:cNvSpPr txBox="1"/>
          <p:nvPr/>
        </p:nvSpPr>
        <p:spPr>
          <a:xfrm>
            <a:off x="1930967" y="1691729"/>
            <a:ext cx="4442494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e.g. The American Brain Coalition</a:t>
            </a:r>
          </a:p>
        </p:txBody>
      </p:sp>
    </p:spTree>
    <p:extLst>
      <p:ext uri="{BB962C8B-B14F-4D97-AF65-F5344CB8AC3E}">
        <p14:creationId xmlns:p14="http://schemas.microsoft.com/office/powerpoint/2010/main" val="38824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0C40-4392-4A5C-8260-774873AE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2395520"/>
            <a:ext cx="8820727" cy="1325563"/>
          </a:xfrm>
        </p:spPr>
        <p:txBody>
          <a:bodyPr>
            <a:noAutofit/>
          </a:bodyPr>
          <a:lstStyle/>
          <a:p>
            <a:r>
              <a:rPr lang="en-US" sz="3200" dirty="0"/>
              <a:t>The National Imperative to Improve Nursing Home Quality: Honoring Our Commitment to Residents, Families, and Staff. National Academies. April 2022. </a:t>
            </a:r>
            <a:r>
              <a:rPr lang="en-US" sz="2000" i="1" dirty="0">
                <a:hlinkClick r:id="rId2"/>
              </a:rPr>
              <a:t>https://www.nationalacademies.org/our-work/the-quality-of-care-in-nursing-homes</a:t>
            </a:r>
            <a:r>
              <a:rPr lang="en-US" sz="2000" i="1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CAD6D-6735-459E-9BF3-50347277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A5333-A00A-41F7-A731-5861AF7B77BC}"/>
              </a:ext>
            </a:extLst>
          </p:cNvPr>
          <p:cNvSpPr/>
          <p:nvPr/>
        </p:nvSpPr>
        <p:spPr>
          <a:xfrm>
            <a:off x="450575" y="4076118"/>
            <a:ext cx="8415130" cy="1200329"/>
          </a:xfrm>
          <a:prstGeom prst="rect">
            <a:avLst/>
          </a:prstGeom>
          <a:solidFill>
            <a:srgbClr val="0C799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“The way in which the United States finances, delivers, and regulates care in nursing home settings is ineffective, inefficient, fragmented, and unsustainable…”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5374FA-E7E9-43EC-AD81-E06BC5D3D966}"/>
              </a:ext>
            </a:extLst>
          </p:cNvPr>
          <p:cNvSpPr/>
          <p:nvPr/>
        </p:nvSpPr>
        <p:spPr>
          <a:xfrm>
            <a:off x="450575" y="5406195"/>
            <a:ext cx="8415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+mj-lt"/>
                <a:hlinkClick r:id="rId3"/>
              </a:rPr>
              <a:t>https://www.nationalacademies.org/news/2022/04/wide-ranging-systemic-changes-needed-to-transform-nursing-homes-to-meet-needs-of-residents-families-and-staff</a:t>
            </a:r>
            <a:r>
              <a:rPr lang="en-US" i="1" dirty="0">
                <a:latin typeface="+mj-lt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C509D-0DDE-4D44-A4D0-061CD6F74EF1}"/>
              </a:ext>
            </a:extLst>
          </p:cNvPr>
          <p:cNvSpPr txBox="1"/>
          <p:nvPr/>
        </p:nvSpPr>
        <p:spPr>
          <a:xfrm>
            <a:off x="450575" y="307474"/>
            <a:ext cx="8560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Fact. Upwards of </a:t>
            </a:r>
            <a:r>
              <a:rPr lang="en-US" sz="3600" u="sng" dirty="0"/>
              <a:t>half of nursing homes residents have dementia</a:t>
            </a:r>
            <a:r>
              <a:rPr lang="en-US" sz="3600" dirty="0"/>
              <a:t>. Sadly they US </a:t>
            </a:r>
            <a:r>
              <a:rPr lang="en-US" sz="3600" u="sng" dirty="0"/>
              <a:t>nursing homes are failing</a:t>
            </a:r>
          </a:p>
        </p:txBody>
      </p:sp>
    </p:spTree>
    <p:extLst>
      <p:ext uri="{BB962C8B-B14F-4D97-AF65-F5344CB8AC3E}">
        <p14:creationId xmlns:p14="http://schemas.microsoft.com/office/powerpoint/2010/main" val="422065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F98E-EAA0-45C7-93F5-25094313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93" y="288425"/>
            <a:ext cx="8525163" cy="1407854"/>
          </a:xfrm>
        </p:spPr>
        <p:txBody>
          <a:bodyPr>
            <a:normAutofit/>
          </a:bodyPr>
          <a:lstStyle/>
          <a:p>
            <a:r>
              <a:rPr lang="en-US" dirty="0"/>
              <a:t>Work Group. DBHDS</a:t>
            </a:r>
            <a:br>
              <a:rPr lang="en-US" sz="2000" i="1" dirty="0"/>
            </a:br>
            <a:r>
              <a:rPr lang="en-US" sz="2700" b="1" u="sng" dirty="0"/>
              <a:t>Immediate Recommendations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F89D-C76A-4DF5-A419-649BBDD7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6035"/>
            <a:ext cx="9144001" cy="527436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u="sng" dirty="0">
                <a:highlight>
                  <a:srgbClr val="FFFF00"/>
                </a:highlight>
              </a:rPr>
              <a:t>Dementia behavioral specialists</a:t>
            </a:r>
            <a:r>
              <a:rPr lang="en-US" dirty="0"/>
              <a:t>, Dept Behav Health Dev Serv: </a:t>
            </a:r>
          </a:p>
          <a:p>
            <a:pPr lvl="1">
              <a:buSzPct val="100000"/>
            </a:pPr>
            <a:r>
              <a:rPr lang="en-US" dirty="0"/>
              <a:t>Linked w/ Alz. Assoc., Area Agencies on Aging; Health Depts. etc.</a:t>
            </a:r>
          </a:p>
          <a:p>
            <a:pPr lvl="1">
              <a:buSzPct val="100000"/>
            </a:pPr>
            <a:r>
              <a:rPr lang="en-US" b="1" dirty="0"/>
              <a:t>Case management</a:t>
            </a:r>
            <a:r>
              <a:rPr lang="en-US" dirty="0"/>
              <a:t>/transitions of care.</a:t>
            </a:r>
          </a:p>
          <a:p>
            <a:pPr lvl="1">
              <a:buSzPct val="100000"/>
            </a:pPr>
            <a:r>
              <a:rPr lang="en-US" b="1" dirty="0"/>
              <a:t>Integrated w/ CSB </a:t>
            </a:r>
            <a:r>
              <a:rPr lang="en-US" dirty="0"/>
              <a:t>interdisciplinary teams.</a:t>
            </a:r>
          </a:p>
          <a:p>
            <a:pPr lvl="1">
              <a:buSzPct val="100000"/>
            </a:pPr>
            <a:r>
              <a:rPr lang="en-US" dirty="0"/>
              <a:t>Partner/coordinate with </a:t>
            </a:r>
            <a:r>
              <a:rPr lang="en-US" b="1" dirty="0"/>
              <a:t>mobile crisis teams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u="sng" dirty="0"/>
              <a:t>Outcome data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u="sng" dirty="0">
                <a:highlight>
                  <a:srgbClr val="FFFF00"/>
                </a:highlight>
              </a:rPr>
              <a:t>Collaborate w/ existing organizations</a:t>
            </a:r>
            <a:r>
              <a:rPr lang="en-US" dirty="0"/>
              <a:t>, e.g.:</a:t>
            </a:r>
          </a:p>
          <a:p>
            <a:pPr lvl="1">
              <a:buSzPct val="100000"/>
            </a:pPr>
            <a:r>
              <a:rPr lang="en-US" dirty="0"/>
              <a:t>Alzheimer’s Chapters, VCU Center on Aging, </a:t>
            </a:r>
            <a:r>
              <a:rPr lang="en-US" b="1" dirty="0"/>
              <a:t>EVMS</a:t>
            </a:r>
            <a:r>
              <a:rPr lang="en-US" dirty="0"/>
              <a:t>, Health Depts.</a:t>
            </a:r>
          </a:p>
          <a:p>
            <a:pPr lvl="1">
              <a:buSzPct val="100000"/>
            </a:pPr>
            <a:r>
              <a:rPr lang="en-US" dirty="0"/>
              <a:t>Workforce development/training</a:t>
            </a:r>
          </a:p>
          <a:p>
            <a:pPr lvl="1">
              <a:buSzPct val="100000"/>
            </a:pPr>
            <a:r>
              <a:rPr lang="en-US" b="1" u="sng" dirty="0"/>
              <a:t>VDH ECHO</a:t>
            </a:r>
            <a:r>
              <a:rPr lang="en-US" b="1" dirty="0"/>
              <a:t> </a:t>
            </a:r>
            <a:r>
              <a:rPr lang="en-US" dirty="0"/>
              <a:t>(Extension for Community Healthcare Outcomes)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u="sng" dirty="0"/>
              <a:t>Targeted investments: </a:t>
            </a:r>
            <a:r>
              <a:rPr lang="en-US" u="sng" dirty="0">
                <a:highlight>
                  <a:srgbClr val="FFFF00"/>
                </a:highlight>
              </a:rPr>
              <a:t>Outreach/awareness/training</a:t>
            </a:r>
            <a:r>
              <a:rPr lang="en-US" dirty="0"/>
              <a:t>, e.g.</a:t>
            </a:r>
          </a:p>
          <a:p>
            <a:pPr lvl="1">
              <a:buSzPct val="100000"/>
            </a:pPr>
            <a:r>
              <a:rPr lang="en-US" dirty="0"/>
              <a:t>Area Agencies on Aging: “Dementia Navigators”</a:t>
            </a:r>
          </a:p>
          <a:p>
            <a:pPr lvl="1">
              <a:buSzPct val="100000"/>
            </a:pPr>
            <a:r>
              <a:rPr lang="en-US" dirty="0"/>
              <a:t>Caregivers; first responders</a:t>
            </a:r>
          </a:p>
          <a:p>
            <a:pPr lvl="1">
              <a:buSzPct val="100000"/>
            </a:pPr>
            <a:r>
              <a:rPr lang="en-US" b="1" dirty="0"/>
              <a:t>Crisis Intervention Team Training; Mental Health First Aid</a:t>
            </a:r>
          </a:p>
          <a:p>
            <a:pPr lvl="1">
              <a:buSzPct val="100000"/>
            </a:pPr>
            <a:r>
              <a:rPr lang="en-US" dirty="0"/>
              <a:t>Funding, e.g., CDC “BOLD Infrastructure for Alzheimer’s Act”</a:t>
            </a:r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DCA38-85A2-4AFA-B204-6322D0BA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F98E-EAA0-45C7-93F5-25094313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8181"/>
            <a:ext cx="8525163" cy="1407854"/>
          </a:xfrm>
        </p:spPr>
        <p:txBody>
          <a:bodyPr>
            <a:normAutofit/>
          </a:bodyPr>
          <a:lstStyle/>
          <a:p>
            <a:r>
              <a:rPr lang="en-US" dirty="0"/>
              <a:t>VDS Work Group. DBHDS, cont.                                 </a:t>
            </a:r>
            <a:r>
              <a:rPr lang="en-US" sz="2700" b="1" u="sng" dirty="0"/>
              <a:t>Immediate Recommendations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F89D-C76A-4DF5-A419-649BBDD7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736035"/>
            <a:ext cx="9144000" cy="5274365"/>
          </a:xfrm>
        </p:spPr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 startAt="4"/>
            </a:pPr>
            <a:r>
              <a:rPr lang="en-US" dirty="0">
                <a:highlight>
                  <a:srgbClr val="FFFF00"/>
                </a:highlight>
              </a:rPr>
              <a:t>Pilot </a:t>
            </a:r>
            <a:r>
              <a:rPr lang="en-US" u="sng" dirty="0">
                <a:highlight>
                  <a:srgbClr val="FFFF00"/>
                </a:highlight>
              </a:rPr>
              <a:t>Respite Care </a:t>
            </a:r>
            <a:r>
              <a:rPr lang="en-US" dirty="0">
                <a:highlight>
                  <a:srgbClr val="FFFF00"/>
                </a:highlight>
              </a:rPr>
              <a:t>and </a:t>
            </a:r>
            <a:r>
              <a:rPr lang="en-US" u="sng" dirty="0">
                <a:highlight>
                  <a:srgbClr val="FFFF00"/>
                </a:highlight>
              </a:rPr>
              <a:t>Crisis Care programs</a:t>
            </a:r>
            <a:r>
              <a:rPr lang="en-US" dirty="0"/>
              <a:t>, e.g.,</a:t>
            </a:r>
          </a:p>
          <a:p>
            <a:pPr lvl="1">
              <a:buSzPct val="100000"/>
            </a:pPr>
            <a:r>
              <a:rPr lang="en-US" u="sng" dirty="0"/>
              <a:t>Specialized crisis stabilization units, dementia/brain injury</a:t>
            </a:r>
            <a:endParaRPr lang="en-US" dirty="0"/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en-US" dirty="0">
                <a:highlight>
                  <a:srgbClr val="FFFF00"/>
                </a:highlight>
              </a:rPr>
              <a:t>More resources to Dept. Aging &amp; Rehab Services </a:t>
            </a:r>
            <a:r>
              <a:rPr lang="en-US" dirty="0"/>
              <a:t>to, e.g., </a:t>
            </a:r>
          </a:p>
          <a:p>
            <a:pPr lvl="1">
              <a:buSzPct val="100000"/>
            </a:pPr>
            <a:r>
              <a:rPr lang="en-US" b="1" u="sng" dirty="0"/>
              <a:t>Eliminate Silos</a:t>
            </a:r>
            <a:r>
              <a:rPr lang="en-US" dirty="0"/>
              <a:t>; promote state/private collaboration</a:t>
            </a:r>
          </a:p>
          <a:p>
            <a:pPr lvl="1">
              <a:buSzPct val="100000"/>
            </a:pPr>
            <a:r>
              <a:rPr lang="en-US" b="1" u="sng" dirty="0"/>
              <a:t>Asset-mapping</a:t>
            </a:r>
            <a:r>
              <a:rPr lang="en-US" dirty="0"/>
              <a:t> of existing resources/champions.</a:t>
            </a:r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en-US" u="sng" dirty="0">
                <a:highlight>
                  <a:srgbClr val="FFFF00"/>
                </a:highlight>
              </a:rPr>
              <a:t>Statewide Northern Va. RAFT-type programs</a:t>
            </a:r>
            <a:r>
              <a:rPr lang="en-US" dirty="0"/>
              <a:t>:                       </a:t>
            </a:r>
            <a:r>
              <a:rPr lang="en-US" sz="2400" i="1" dirty="0"/>
              <a:t>Regional Older Adults Facility Mental Health Support Team</a:t>
            </a:r>
            <a:endParaRPr lang="en-US" i="1" dirty="0"/>
          </a:p>
          <a:p>
            <a:pPr lvl="1">
              <a:buSzPct val="100000"/>
            </a:pPr>
            <a:r>
              <a:rPr lang="en-US" dirty="0"/>
              <a:t>Long-term supports</a:t>
            </a:r>
          </a:p>
          <a:p>
            <a:pPr lvl="1">
              <a:buSzPct val="100000"/>
            </a:pPr>
            <a:r>
              <a:rPr lang="en-US" dirty="0"/>
              <a:t>Data: </a:t>
            </a:r>
            <a:r>
              <a:rPr lang="en-US" dirty="0">
                <a:sym typeface="Symbol" panose="05050102010706020507" pitchFamily="18" charset="2"/>
              </a:rPr>
              <a:t></a:t>
            </a:r>
            <a:r>
              <a:rPr lang="en-US" u="sng" dirty="0"/>
              <a:t> State Psychiatric hospital admits</a:t>
            </a:r>
          </a:p>
          <a:p>
            <a:pPr lvl="1">
              <a:buSzPct val="100000"/>
            </a:pPr>
            <a:r>
              <a:rPr lang="en-US" dirty="0"/>
              <a:t>Builds on existing community resources</a:t>
            </a:r>
          </a:p>
          <a:p>
            <a:pPr lvl="1">
              <a:buSzPct val="100000"/>
            </a:pPr>
            <a:r>
              <a:rPr lang="en-US" u="sng" dirty="0"/>
              <a:t>24/7 Safety net</a:t>
            </a:r>
          </a:p>
          <a:p>
            <a:pPr marL="514350" indent="-514350">
              <a:buSzPct val="100000"/>
              <a:buFont typeface="+mj-lt"/>
              <a:buAutoNum type="arabicPeriod" startAt="5"/>
            </a:pPr>
            <a:endParaRPr lang="en-US" dirty="0"/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DCA38-85A2-4AFA-B204-6322D0BA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F98E-EAA0-45C7-93F5-25094313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23381"/>
            <a:ext cx="8525163" cy="1407854"/>
          </a:xfrm>
        </p:spPr>
        <p:txBody>
          <a:bodyPr>
            <a:normAutofit/>
          </a:bodyPr>
          <a:lstStyle/>
          <a:p>
            <a:r>
              <a:rPr lang="en-US" dirty="0"/>
              <a:t>VDS Work Group. DBHDS, cont.                                  </a:t>
            </a:r>
            <a:r>
              <a:rPr lang="en-US" sz="2700" b="1" u="sng" dirty="0"/>
              <a:t>Future Areas of Focus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F89D-C76A-4DF5-A419-649BBDD7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39688"/>
            <a:ext cx="9144000" cy="58442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Dept Aging Rehab Services: </a:t>
            </a:r>
            <a:r>
              <a:rPr lang="en-US" u="sng" dirty="0"/>
              <a:t>Leads future initiatives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u="sng" dirty="0"/>
              <a:t>Pipeline </a:t>
            </a:r>
            <a:r>
              <a:rPr lang="en-US" dirty="0"/>
              <a:t>programs---including K-12---for </a:t>
            </a:r>
            <a:r>
              <a:rPr lang="en-US" dirty="0">
                <a:highlight>
                  <a:srgbClr val="FFFF00"/>
                </a:highlight>
              </a:rPr>
              <a:t>Work Force devel</a:t>
            </a:r>
            <a:r>
              <a:rPr lang="en-US" dirty="0"/>
              <a:t>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Improved training</a:t>
            </a:r>
            <a:r>
              <a:rPr lang="en-US" dirty="0"/>
              <a:t>, e.g., </a:t>
            </a:r>
            <a:r>
              <a:rPr lang="en-US" u="sng" dirty="0"/>
              <a:t>Virginia Medical Reserve Corps</a:t>
            </a:r>
            <a:r>
              <a:rPr lang="en-US" dirty="0"/>
              <a:t> during pandemics and disasters</a:t>
            </a:r>
            <a:endParaRPr lang="en-US" u="sng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u="sng" dirty="0"/>
              <a:t>Freely available </a:t>
            </a:r>
            <a:r>
              <a:rPr lang="en-US" u="sng" dirty="0">
                <a:highlight>
                  <a:srgbClr val="FFFF00"/>
                </a:highlight>
              </a:rPr>
              <a:t>online training for the public</a:t>
            </a:r>
            <a:r>
              <a:rPr lang="en-US" dirty="0"/>
              <a:t>, e.g.:</a:t>
            </a:r>
          </a:p>
          <a:p>
            <a:pPr lvl="1">
              <a:buSzPct val="100000"/>
            </a:pPr>
            <a:r>
              <a:rPr lang="en-US" dirty="0"/>
              <a:t>Dementia care best practices</a:t>
            </a:r>
          </a:p>
          <a:p>
            <a:pPr lvl="1">
              <a:buSzPct val="100000"/>
            </a:pPr>
            <a:r>
              <a:rPr lang="en-US" dirty="0"/>
              <a:t>National effort to </a:t>
            </a:r>
            <a:r>
              <a:rPr lang="en-US" u="sng" dirty="0">
                <a:sym typeface="Symbol" panose="05050102010706020507" pitchFamily="18" charset="2"/>
              </a:rPr>
              <a:t> </a:t>
            </a:r>
            <a:r>
              <a:rPr lang="en-US" u="sng" dirty="0"/>
              <a:t>antipsychotics </a:t>
            </a:r>
            <a:r>
              <a:rPr lang="en-US" dirty="0"/>
              <a:t>for challenging behav.</a:t>
            </a:r>
          </a:p>
          <a:p>
            <a:pPr lvl="1">
              <a:buSzPct val="100000"/>
            </a:pPr>
            <a:r>
              <a:rPr lang="en-US" u="sng" dirty="0"/>
              <a:t>CCC+: </a:t>
            </a:r>
            <a:r>
              <a:rPr lang="en-US" dirty="0"/>
              <a:t>Virginia Medicaid Exp. program for persons w/ complex behavioral and medical needs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Other, e.g.</a:t>
            </a:r>
          </a:p>
          <a:p>
            <a:pPr lvl="1">
              <a:buSzPct val="100000"/>
            </a:pPr>
            <a:r>
              <a:rPr lang="en-US" dirty="0"/>
              <a:t>Geriatric “</a:t>
            </a:r>
            <a:r>
              <a:rPr lang="en-US" u="sng" dirty="0">
                <a:highlight>
                  <a:srgbClr val="FFFF00"/>
                </a:highlight>
              </a:rPr>
              <a:t>Club House Models</a:t>
            </a:r>
            <a:r>
              <a:rPr lang="en-US" dirty="0"/>
              <a:t>” </a:t>
            </a:r>
            <a:r>
              <a:rPr lang="en-US" sz="2000" dirty="0"/>
              <a:t>from SMI/TBI best-practice respite care</a:t>
            </a:r>
            <a:endParaRPr lang="en-US" dirty="0"/>
          </a:p>
          <a:p>
            <a:pPr lvl="1">
              <a:buSzPct val="100000"/>
            </a:pPr>
            <a:r>
              <a:rPr lang="en-US" dirty="0"/>
              <a:t>Expansion of </a:t>
            </a:r>
            <a:r>
              <a:rPr lang="en-US" u="sng" dirty="0">
                <a:highlight>
                  <a:srgbClr val="FFFF00"/>
                </a:highlight>
              </a:rPr>
              <a:t>PACE</a:t>
            </a:r>
            <a:r>
              <a:rPr lang="en-US" dirty="0"/>
              <a:t> eligibility </a:t>
            </a:r>
            <a:r>
              <a:rPr lang="en-US" sz="2000" i="1" dirty="0"/>
              <a:t>Program of All Inclusive Care for the Elderly</a:t>
            </a:r>
            <a:endParaRPr lang="en-US" i="1" dirty="0"/>
          </a:p>
          <a:p>
            <a:pPr lvl="1">
              <a:buSzPct val="100000"/>
            </a:pPr>
            <a:r>
              <a:rPr lang="en-US" dirty="0">
                <a:highlight>
                  <a:srgbClr val="FFFF00"/>
                </a:highlight>
              </a:rPr>
              <a:t>Reconsider use of dementia as a mental illness for TDO’s</a:t>
            </a:r>
          </a:p>
          <a:p>
            <a:pPr lvl="1">
              <a:buSzPct val="100000"/>
            </a:pPr>
            <a:r>
              <a:rPr lang="en-US" dirty="0">
                <a:highlight>
                  <a:srgbClr val="FFFF00"/>
                </a:highlight>
              </a:rPr>
              <a:t>Not discussed: </a:t>
            </a:r>
            <a:r>
              <a:rPr lang="en-US" u="sng" dirty="0">
                <a:highlight>
                  <a:srgbClr val="FFFF00"/>
                </a:highlight>
              </a:rPr>
              <a:t>Geriatric “Culture Change</a:t>
            </a:r>
            <a:r>
              <a:rPr lang="en-US" dirty="0">
                <a:highlight>
                  <a:srgbClr val="FFFF00"/>
                </a:highlight>
              </a:rPr>
              <a:t>” movement </a:t>
            </a:r>
            <a:r>
              <a:rPr lang="en-US" dirty="0"/>
              <a:t>to de-institutionalize/transform community/LTCF care in a person-directed way</a:t>
            </a:r>
          </a:p>
          <a:p>
            <a:pPr lvl="2">
              <a:buSzPct val="100000"/>
            </a:pPr>
            <a:r>
              <a:rPr lang="en-US" sz="2600" i="1" dirty="0"/>
              <a:t>e.g., Green House model. Pioneer network</a:t>
            </a:r>
          </a:p>
          <a:p>
            <a:pPr lvl="1">
              <a:buSzPct val="100000"/>
            </a:pPr>
            <a:endParaRPr lang="en-US" dirty="0"/>
          </a:p>
          <a:p>
            <a:pPr lvl="1">
              <a:buSzPct val="100000"/>
            </a:pPr>
            <a:endParaRPr lang="en-US" dirty="0"/>
          </a:p>
          <a:p>
            <a:pPr marL="514350" indent="-514350">
              <a:buSzPct val="100000"/>
              <a:buFont typeface="+mj-lt"/>
              <a:buAutoNum type="arabicPeriod"/>
            </a:pPr>
            <a:endParaRPr lang="en-US" dirty="0"/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DCA38-85A2-4AFA-B204-6322D0BA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86267-91B4-42A3-A59C-B6D0331A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Care Pilot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95D21-8D84-47B0-B4B8-996048399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348509"/>
            <a:ext cx="8820727" cy="5181309"/>
          </a:xfrm>
        </p:spPr>
        <p:txBody>
          <a:bodyPr/>
          <a:lstStyle/>
          <a:p>
            <a:r>
              <a:rPr lang="en-US" u="sng" dirty="0">
                <a:latin typeface="+mn-lt"/>
              </a:rPr>
              <a:t>Western Tidewater Community Services Board</a:t>
            </a:r>
            <a:r>
              <a:rPr lang="en-US" dirty="0">
                <a:latin typeface="+mn-lt"/>
              </a:rPr>
              <a:t>, Region 5 DBHDS. </a:t>
            </a:r>
          </a:p>
          <a:p>
            <a:pPr lvl="1"/>
            <a:r>
              <a:rPr lang="en-US" dirty="0">
                <a:latin typeface="+mn-lt"/>
              </a:rPr>
              <a:t>Specialized challenging behavior tx programs:                                        One for the dementias; another for BI</a:t>
            </a:r>
          </a:p>
          <a:p>
            <a:r>
              <a:rPr lang="en-US" dirty="0">
                <a:latin typeface="+mn-lt"/>
              </a:rPr>
              <a:t>Regional Coalition, WTCSB Demetrios Peratsakis, includes:</a:t>
            </a:r>
          </a:p>
          <a:p>
            <a:pPr lvl="1"/>
            <a:r>
              <a:rPr lang="en-US" dirty="0">
                <a:latin typeface="+mn-lt"/>
              </a:rPr>
              <a:t>SE Va. AD Chapter, Brain Injury Association of Virginia, EVMS Glennan Center Geriatrics/Gerontology, various statewide leaders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3C371-91DE-4A1C-AA3F-FCA1DC8A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55DE-F398-4583-B52B-FDAAA632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195661"/>
            <a:ext cx="8820727" cy="132556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Fact</a:t>
            </a:r>
            <a:r>
              <a:rPr lang="en-US" dirty="0"/>
              <a:t>. There are multiple Stages of Late-Onset Alzheimer’s Disease (AD)                              </a:t>
            </a:r>
            <a:r>
              <a:rPr lang="en-US" sz="2000" i="1" dirty="0"/>
              <a:t>modified from NIA 2011Fa</a:t>
            </a:r>
            <a:endParaRPr lang="en-US" i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CA45A8C-F5AA-413E-9736-AAF2E88DFA7B}"/>
              </a:ext>
            </a:extLst>
          </p:cNvPr>
          <p:cNvGrpSpPr/>
          <p:nvPr/>
        </p:nvGrpSpPr>
        <p:grpSpPr>
          <a:xfrm>
            <a:off x="122530" y="2235773"/>
            <a:ext cx="8924790" cy="1834318"/>
            <a:chOff x="122530" y="4183843"/>
            <a:chExt cx="8924790" cy="183431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40F448B-2967-48B3-ACA8-32E3A34391EE}"/>
                </a:ext>
              </a:extLst>
            </p:cNvPr>
            <p:cNvGrpSpPr/>
            <p:nvPr/>
          </p:nvGrpSpPr>
          <p:grpSpPr>
            <a:xfrm>
              <a:off x="122530" y="4183843"/>
              <a:ext cx="8924790" cy="1062045"/>
              <a:chOff x="122530" y="5270520"/>
              <a:chExt cx="8924790" cy="106204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DC65686-4488-4AD6-8CDA-9B1AA3622D4B}"/>
                  </a:ext>
                </a:extLst>
              </p:cNvPr>
              <p:cNvGrpSpPr/>
              <p:nvPr/>
            </p:nvGrpSpPr>
            <p:grpSpPr>
              <a:xfrm>
                <a:off x="1311965" y="5535565"/>
                <a:ext cx="6237191" cy="494578"/>
                <a:chOff x="1311965" y="5442801"/>
                <a:chExt cx="6237191" cy="494578"/>
              </a:xfrm>
            </p:grpSpPr>
            <p:sp>
              <p:nvSpPr>
                <p:cNvPr id="18" name="Arrow: Right 17">
                  <a:extLst>
                    <a:ext uri="{FF2B5EF4-FFF2-40B4-BE49-F238E27FC236}">
                      <a16:creationId xmlns:a16="http://schemas.microsoft.com/office/drawing/2014/main" id="{3003DEE6-A401-4402-9F49-9809DB0E1324}"/>
                    </a:ext>
                  </a:extLst>
                </p:cNvPr>
                <p:cNvSpPr/>
                <p:nvPr/>
              </p:nvSpPr>
              <p:spPr>
                <a:xfrm>
                  <a:off x="1311965" y="5449422"/>
                  <a:ext cx="783923" cy="47470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Arrow: Right 18">
                  <a:extLst>
                    <a:ext uri="{FF2B5EF4-FFF2-40B4-BE49-F238E27FC236}">
                      <a16:creationId xmlns:a16="http://schemas.microsoft.com/office/drawing/2014/main" id="{319874FC-BB99-4168-85BC-0A23F26662DC}"/>
                    </a:ext>
                  </a:extLst>
                </p:cNvPr>
                <p:cNvSpPr/>
                <p:nvPr/>
              </p:nvSpPr>
              <p:spPr>
                <a:xfrm>
                  <a:off x="3147392" y="5456050"/>
                  <a:ext cx="783923" cy="474701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Arrow: Right 19">
                  <a:extLst>
                    <a:ext uri="{FF2B5EF4-FFF2-40B4-BE49-F238E27FC236}">
                      <a16:creationId xmlns:a16="http://schemas.microsoft.com/office/drawing/2014/main" id="{098D3F8A-6E8B-4C88-AD9E-002D3D4A6184}"/>
                    </a:ext>
                  </a:extLst>
                </p:cNvPr>
                <p:cNvSpPr/>
                <p:nvPr/>
              </p:nvSpPr>
              <p:spPr>
                <a:xfrm>
                  <a:off x="4982817" y="5462678"/>
                  <a:ext cx="783923" cy="474701"/>
                </a:xfrm>
                <a:prstGeom prst="rightArrow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Arrow: Right 20">
                  <a:extLst>
                    <a:ext uri="{FF2B5EF4-FFF2-40B4-BE49-F238E27FC236}">
                      <a16:creationId xmlns:a16="http://schemas.microsoft.com/office/drawing/2014/main" id="{CFE6D53A-7310-4288-B66E-166A0238A14F}"/>
                    </a:ext>
                  </a:extLst>
                </p:cNvPr>
                <p:cNvSpPr/>
                <p:nvPr/>
              </p:nvSpPr>
              <p:spPr>
                <a:xfrm>
                  <a:off x="6765233" y="5442801"/>
                  <a:ext cx="783923" cy="474701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48D0AD-034F-464D-B59F-2F3B82C8885F}"/>
                  </a:ext>
                </a:extLst>
              </p:cNvPr>
              <p:cNvSpPr txBox="1"/>
              <p:nvPr/>
            </p:nvSpPr>
            <p:spPr>
              <a:xfrm>
                <a:off x="2103828" y="5316902"/>
                <a:ext cx="1502076" cy="101566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Mild Cog.  Impairment due to AD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DE2525-443D-4A6C-A1CB-B40C5B7429B0}"/>
                  </a:ext>
                </a:extLst>
              </p:cNvPr>
              <p:cNvSpPr txBox="1"/>
              <p:nvPr/>
            </p:nvSpPr>
            <p:spPr>
              <a:xfrm>
                <a:off x="122530" y="5291348"/>
                <a:ext cx="1640013" cy="101566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Preclinical. Decades.  No symptoms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1BF979-08FD-4FF5-A92E-F6D61C69B032}"/>
                  </a:ext>
                </a:extLst>
              </p:cNvPr>
              <p:cNvSpPr txBox="1"/>
              <p:nvPr/>
            </p:nvSpPr>
            <p:spPr>
              <a:xfrm>
                <a:off x="3926002" y="5283773"/>
                <a:ext cx="1502076" cy="101566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Mild Alzheimer’s Disease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3398E2-5C80-466E-8C5B-59973ED8044F}"/>
                  </a:ext>
                </a:extLst>
              </p:cNvPr>
              <p:cNvSpPr txBox="1"/>
              <p:nvPr/>
            </p:nvSpPr>
            <p:spPr>
              <a:xfrm>
                <a:off x="5723075" y="5270520"/>
                <a:ext cx="1502076" cy="101566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Moderate Alzheimer’s Disease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B07FF9-BF79-4F74-BF36-6F0B0085222B}"/>
                  </a:ext>
                </a:extLst>
              </p:cNvPr>
              <p:cNvSpPr txBox="1"/>
              <p:nvPr/>
            </p:nvSpPr>
            <p:spPr>
              <a:xfrm>
                <a:off x="7545244" y="5277146"/>
                <a:ext cx="1502076" cy="101566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Severe Alzheimer’s Disease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932ADC-6494-47C3-AAB8-53ED4B94F27D}"/>
                </a:ext>
              </a:extLst>
            </p:cNvPr>
            <p:cNvSpPr txBox="1"/>
            <p:nvPr/>
          </p:nvSpPr>
          <p:spPr>
            <a:xfrm>
              <a:off x="2862470" y="5310275"/>
              <a:ext cx="1934817" cy="707886"/>
            </a:xfrm>
            <a:prstGeom prst="rect">
              <a:avLst/>
            </a:prstGeom>
            <a:solidFill>
              <a:schemeClr val="tx1"/>
            </a:solidFill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Early Stage Alzheimer’s*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E401D7-47C4-4FCB-8381-569D390935DE}"/>
                </a:ext>
              </a:extLst>
            </p:cNvPr>
            <p:cNvSpPr txBox="1"/>
            <p:nvPr/>
          </p:nvSpPr>
          <p:spPr>
            <a:xfrm>
              <a:off x="4890052" y="5303653"/>
              <a:ext cx="4157268" cy="707886"/>
            </a:xfrm>
            <a:prstGeom prst="rect">
              <a:avLst/>
            </a:prstGeom>
            <a:solidFill>
              <a:schemeClr val="tx1"/>
            </a:solidFill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Alzheimer’s                                             disease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550D5C3-3FB3-427B-93BE-3B803B659AAE}"/>
              </a:ext>
            </a:extLst>
          </p:cNvPr>
          <p:cNvSpPr txBox="1"/>
          <p:nvPr/>
        </p:nvSpPr>
        <p:spPr>
          <a:xfrm>
            <a:off x="2957044" y="4110955"/>
            <a:ext cx="1758925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/>
              <a:t>*Not the less common “Early Onset  AD,” which is clearly genetically transmitted and occurs in persons &lt;65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8DF448-FF19-4CB1-B907-0AA6831FC840}"/>
              </a:ext>
            </a:extLst>
          </p:cNvPr>
          <p:cNvSpPr txBox="1"/>
          <p:nvPr/>
        </p:nvSpPr>
        <p:spPr>
          <a:xfrm>
            <a:off x="122529" y="3377666"/>
            <a:ext cx="2647175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Importance of prevention</a:t>
            </a:r>
          </a:p>
        </p:txBody>
      </p:sp>
      <p:pic>
        <p:nvPicPr>
          <p:cNvPr id="1026" name="Picture 2" descr="Rusty abandoned truck in the Yukon">
            <a:extLst>
              <a:ext uri="{FF2B5EF4-FFF2-40B4-BE49-F238E27FC236}">
                <a16:creationId xmlns:a16="http://schemas.microsoft.com/office/drawing/2014/main" id="{98D0CDEF-DD39-471D-9C0D-0B881BDD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68" y="4308223"/>
            <a:ext cx="2913560" cy="213610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78F8AC-B51B-4DDB-AF3E-38F8D002E79D}"/>
              </a:ext>
            </a:extLst>
          </p:cNvPr>
          <p:cNvSpPr/>
          <p:nvPr/>
        </p:nvSpPr>
        <p:spPr>
          <a:xfrm rot="16200000">
            <a:off x="7362039" y="5148716"/>
            <a:ext cx="29727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hlinkClick r:id="rId3"/>
              </a:rPr>
              <a:t>https://www.dreamstime.com/stock-photo-rusty-abandoned-truck-yukon-used-construction-canol-road-canada-image86477777</a:t>
            </a:r>
            <a:r>
              <a:rPr lang="en-US" sz="1100" i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6B242-6F88-462E-A3A3-D56AF4712DE2}"/>
              </a:ext>
            </a:extLst>
          </p:cNvPr>
          <p:cNvSpPr txBox="1"/>
          <p:nvPr/>
        </p:nvSpPr>
        <p:spPr>
          <a:xfrm>
            <a:off x="5389473" y="6311808"/>
            <a:ext cx="3204916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The “rusty truck” analogy</a:t>
            </a:r>
          </a:p>
        </p:txBody>
      </p:sp>
    </p:spTree>
    <p:extLst>
      <p:ext uri="{BB962C8B-B14F-4D97-AF65-F5344CB8AC3E}">
        <p14:creationId xmlns:p14="http://schemas.microsoft.com/office/powerpoint/2010/main" val="13302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8778" y="53571"/>
            <a:ext cx="921173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0" u="sng" dirty="0">
                <a:solidFill>
                  <a:schemeClr val="tx1"/>
                </a:solidFill>
                <a:latin typeface="+mj-lt"/>
              </a:rPr>
              <a:t>Theory</a:t>
            </a:r>
            <a:r>
              <a:rPr lang="en-US" altLang="en-US" sz="4400" b="0" dirty="0">
                <a:solidFill>
                  <a:schemeClr val="tx1"/>
                </a:solidFill>
                <a:latin typeface="+mj-lt"/>
              </a:rPr>
              <a:t>: Seeds of Dementia Planted by adverse events </a:t>
            </a:r>
            <a:r>
              <a:rPr lang="en-US" altLang="en-US" sz="4400" b="0" i="1" dirty="0">
                <a:solidFill>
                  <a:schemeClr val="tx1"/>
                </a:solidFill>
                <a:latin typeface="+mj-lt"/>
              </a:rPr>
              <a:t>in utero/c</a:t>
            </a:r>
            <a:r>
              <a:rPr lang="en-US" altLang="en-US" sz="4400" b="0" dirty="0">
                <a:solidFill>
                  <a:schemeClr val="tx1"/>
                </a:solidFill>
                <a:latin typeface="+mj-lt"/>
              </a:rPr>
              <a:t>hildhood?</a:t>
            </a: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4973185" y="1746328"/>
            <a:ext cx="375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i="1" dirty="0">
                <a:solidFill>
                  <a:schemeClr val="tx1"/>
                </a:solidFill>
              </a:rPr>
              <a:t>e.g. Origins of Alzheimer’s Across the Life Course (ORACLE) study, Lamballais et al. </a:t>
            </a:r>
            <a:r>
              <a:rPr lang="en-US" sz="1800" b="0" i="1" dirty="0">
                <a:solidFill>
                  <a:schemeClr val="tx1"/>
                </a:solidFill>
              </a:rPr>
              <a:t>Eur J Epidemiol. 2021; 36(1): 117–127. </a:t>
            </a:r>
            <a:r>
              <a:rPr lang="en-US" altLang="en-US" sz="1800" b="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4169" y="6239934"/>
            <a:ext cx="4343656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i="1" dirty="0">
                <a:solidFill>
                  <a:schemeClr val="bg1"/>
                </a:solidFill>
              </a:rPr>
              <a:t>Advertisement, 1998 Kellogg Co., </a:t>
            </a:r>
            <a:r>
              <a:rPr lang="en-US" altLang="en-US" sz="1600" b="0" i="1" u="sng" dirty="0">
                <a:solidFill>
                  <a:schemeClr val="bg1"/>
                </a:solidFill>
              </a:rPr>
              <a:t>Time Magazine</a:t>
            </a:r>
            <a:r>
              <a:rPr lang="en-US" altLang="en-US" sz="1600" b="0" i="1" dirty="0">
                <a:solidFill>
                  <a:schemeClr val="bg1"/>
                </a:solidFill>
              </a:rPr>
              <a:t> 1998 </a:t>
            </a:r>
            <a:r>
              <a:rPr lang="en-US" altLang="en-US" sz="1600" b="0" i="1" u="sng" dirty="0">
                <a:solidFill>
                  <a:schemeClr val="bg1"/>
                </a:solidFill>
              </a:rPr>
              <a:t>151</a:t>
            </a:r>
            <a:r>
              <a:rPr lang="en-US" altLang="en-US" sz="1600" b="0" i="1" dirty="0">
                <a:solidFill>
                  <a:schemeClr val="bg1"/>
                </a:solidFill>
              </a:rPr>
              <a:t>(15), p. 23</a:t>
            </a:r>
          </a:p>
        </p:txBody>
      </p:sp>
      <p:pic>
        <p:nvPicPr>
          <p:cNvPr id="12296" name="Picture 8" descr="inut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9" y="1455497"/>
            <a:ext cx="4343656" cy="4556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7177" name="Text Box 9"/>
          <p:cNvSpPr txBox="1">
            <a:spLocks noChangeArrowheads="1"/>
          </p:cNvSpPr>
          <p:nvPr/>
        </p:nvSpPr>
        <p:spPr bwMode="auto">
          <a:xfrm>
            <a:off x="48586" y="5593523"/>
            <a:ext cx="5012267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33" dirty="0">
                <a:solidFill>
                  <a:schemeClr val="bg1"/>
                </a:solidFill>
              </a:rPr>
              <a:t>1</a:t>
            </a:r>
            <a:r>
              <a:rPr lang="en-US" altLang="en-US" sz="2133" baseline="30000" dirty="0">
                <a:solidFill>
                  <a:schemeClr val="bg1"/>
                </a:solidFill>
              </a:rPr>
              <a:t>st</a:t>
            </a:r>
            <a:r>
              <a:rPr lang="en-US" altLang="en-US" sz="2133" dirty="0">
                <a:solidFill>
                  <a:schemeClr val="bg1"/>
                </a:solidFill>
              </a:rPr>
              <a:t> geriatricians: obstetricians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9929422-B55D-4309-8E15-7EC1989EC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  <a:t>.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B616B"/>
                </a:solidFill>
                <a:effectLst/>
                <a:latin typeface="BlinkMacSystemFont"/>
              </a:rPr>
              <a:t>2018;113(4):393-399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78E6-8BCC-4A4D-BEE0-23089212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86" y="-135645"/>
            <a:ext cx="8525163" cy="1325563"/>
          </a:xfrm>
        </p:spPr>
        <p:txBody>
          <a:bodyPr>
            <a:normAutofit/>
          </a:bodyPr>
          <a:lstStyle/>
          <a:p>
            <a:r>
              <a:rPr lang="en-US" sz="1600" i="1" dirty="0"/>
              <a:t>.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F237-E641-4844-83CE-3FAAFE65B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80370"/>
            <a:ext cx="9554816" cy="518130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Acetylcholinergic hypothesis 1970’s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Calcium signaling hypothesis 1980’s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u="sng" dirty="0"/>
              <a:t>Amyloid-beta cascade hypothesis (plaques), 1990’s-present</a:t>
            </a:r>
            <a:endParaRPr lang="en-US" sz="2000" u="sng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Tau hypothesis (tangles)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Neuron reserve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u="sng" dirty="0"/>
              <a:t>Several Energetic/Metabolic hypotheses</a:t>
            </a:r>
            <a:r>
              <a:rPr lang="en-US" sz="2400" dirty="0"/>
              <a:t>:                                                                             Mitochondrial.  Brain has “Type-3 diabetes.” Neuroenergetics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Neuroinflammation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Oxidative stress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u="sng" dirty="0"/>
              <a:t>Neurovascular</a:t>
            </a:r>
            <a:r>
              <a:rPr lang="en-US" sz="2400" dirty="0"/>
              <a:t>: “</a:t>
            </a:r>
            <a:r>
              <a:rPr lang="en-US" sz="2400" u="sng" dirty="0"/>
              <a:t>cardioprotective is Alzheimer’s protective</a:t>
            </a:r>
            <a:r>
              <a:rPr lang="en-US" sz="2400" dirty="0"/>
              <a:t>”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/>
              <a:t>Epigenetic hypothesis</a:t>
            </a:r>
            <a:r>
              <a:rPr lang="en-US" sz="2400" dirty="0"/>
              <a:t> multiple “hits” across the lifetime</a:t>
            </a:r>
            <a:endParaRPr lang="en-US" sz="2400" u="sng" dirty="0"/>
          </a:p>
          <a:p>
            <a:pPr marL="514350" indent="-514350">
              <a:buFont typeface="+mj-lt"/>
              <a:buAutoNum type="arabicPeriod"/>
            </a:pPr>
            <a:r>
              <a:rPr lang="en-US" sz="2400" u="sng" dirty="0"/>
              <a:t>Life style hypothesis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428FB-3577-463A-AD39-56819BD2870E}"/>
              </a:ext>
            </a:extLst>
          </p:cNvPr>
          <p:cNvSpPr txBox="1"/>
          <p:nvPr/>
        </p:nvSpPr>
        <p:spPr>
          <a:xfrm>
            <a:off x="97986" y="-229603"/>
            <a:ext cx="90460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i="1" dirty="0">
              <a:latin typeface="+mj-lt"/>
              <a:hlinkClick r:id="rId2"/>
            </a:endParaRPr>
          </a:p>
          <a:p>
            <a:r>
              <a:rPr lang="en-US" sz="4400" dirty="0">
                <a:latin typeface="+mj-lt"/>
              </a:rPr>
              <a:t>Fact. Many Alzheimer’s Theories.                                     </a:t>
            </a:r>
            <a:r>
              <a:rPr lang="en-US" sz="4000" dirty="0">
                <a:latin typeface="+mj-lt"/>
              </a:rPr>
              <a:t>Not mutually exclusive. Chicken vs egg?</a:t>
            </a:r>
            <a:endParaRPr lang="en-US" sz="2000" i="1" dirty="0">
              <a:latin typeface="+mj-lt"/>
              <a:hlinkClick r:id="rId2"/>
            </a:endParaRPr>
          </a:p>
          <a:p>
            <a:r>
              <a:rPr lang="en-US" sz="1200" i="1" dirty="0">
                <a:latin typeface="+mj-lt"/>
                <a:hlinkClick r:id="rId2"/>
              </a:rPr>
              <a:t>https://www.ncbi.nlm.nih.gov/pmc/articles/PMC5676979/</a:t>
            </a:r>
            <a:r>
              <a:rPr lang="en-US" sz="1200" i="1" dirty="0">
                <a:latin typeface="+mj-lt"/>
              </a:rPr>
              <a:t>  </a:t>
            </a:r>
            <a:r>
              <a:rPr lang="en-US" sz="1200" i="1" dirty="0">
                <a:latin typeface="+mj-lt"/>
                <a:hlinkClick r:id="rId3"/>
              </a:rPr>
              <a:t>https://www.nature.com/articles/s41392-019-0063-8</a:t>
            </a:r>
            <a:r>
              <a:rPr lang="en-US" sz="1200" i="1" dirty="0">
                <a:latin typeface="+mj-lt"/>
              </a:rPr>
              <a:t> </a:t>
            </a:r>
          </a:p>
          <a:p>
            <a:r>
              <a:rPr lang="en-US" sz="1200" i="1" dirty="0">
                <a:latin typeface="+mj-lt"/>
                <a:hlinkClick r:id="rId4"/>
              </a:rPr>
              <a:t>https://www.ncbi.nlm.nih.gov/pmc/articles/PMC3962811/</a:t>
            </a:r>
            <a:r>
              <a:rPr lang="en-US" sz="1200" i="1" dirty="0">
                <a:latin typeface="+mj-lt"/>
              </a:rPr>
              <a:t>  </a:t>
            </a:r>
            <a:r>
              <a:rPr lang="en-US" sz="1200" i="1" dirty="0">
                <a:latin typeface="+mj-lt"/>
                <a:hlinkClick r:id="rId5"/>
              </a:rPr>
              <a:t>https://www.brightfocus.org/alzheimers/article/history-alzheimers-disease</a:t>
            </a:r>
            <a:r>
              <a:rPr lang="en-US" sz="1200" i="1" dirty="0">
                <a:latin typeface="+mj-lt"/>
              </a:rPr>
              <a:t>  </a:t>
            </a:r>
            <a:endParaRPr lang="en-US" sz="1400" i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50E2B-8F7E-4F70-8835-9FE5F64D8983}"/>
              </a:ext>
            </a:extLst>
          </p:cNvPr>
          <p:cNvSpPr txBox="1"/>
          <p:nvPr/>
        </p:nvSpPr>
        <p:spPr>
          <a:xfrm>
            <a:off x="5233402" y="1815066"/>
            <a:ext cx="3640333" cy="923330"/>
          </a:xfrm>
          <a:prstGeom prst="rect">
            <a:avLst/>
          </a:prstGeom>
          <a:solidFill>
            <a:srgbClr val="0C799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u="sng" dirty="0">
                <a:solidFill>
                  <a:schemeClr val="bg1"/>
                </a:solidFill>
              </a:rPr>
              <a:t>Occom's Razor: </a:t>
            </a:r>
            <a:r>
              <a:rPr lang="en-US" b="1" dirty="0">
                <a:solidFill>
                  <a:schemeClr val="bg1"/>
                </a:solidFill>
              </a:rPr>
              <a:t>tend towards simplest solution?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Chicken &amp; the Egg problem?</a:t>
            </a:r>
          </a:p>
        </p:txBody>
      </p:sp>
    </p:spTree>
    <p:extLst>
      <p:ext uri="{BB962C8B-B14F-4D97-AF65-F5344CB8AC3E}">
        <p14:creationId xmlns:p14="http://schemas.microsoft.com/office/powerpoint/2010/main" val="28661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4282-6EB5-42D7-9AC6-142B2B65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487"/>
            <a:ext cx="9502007" cy="132556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12 Modifiable Risk Factors</a:t>
            </a:r>
            <a:r>
              <a:rPr lang="en-US" dirty="0"/>
              <a:t> for the dementias:                  </a:t>
            </a:r>
            <a:r>
              <a:rPr lang="en-US" dirty="0">
                <a:sym typeface="Symbol" panose="05050102010706020507" pitchFamily="18" charset="2"/>
              </a:rPr>
              <a:t> Global burden by 40%</a:t>
            </a:r>
            <a:r>
              <a:rPr lang="en-US" dirty="0"/>
              <a:t>. </a:t>
            </a:r>
            <a:r>
              <a:rPr lang="en-US" sz="2700" i="1" dirty="0"/>
              <a:t>Lancet Commission, 2020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11AC-F55E-4416-A97C-143DA85F9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388265"/>
            <a:ext cx="9316279" cy="51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/>
              <a:t>Problem</a:t>
            </a:r>
            <a:r>
              <a:rPr lang="en-US" sz="2400" dirty="0"/>
              <a:t>				</a:t>
            </a:r>
            <a:r>
              <a:rPr lang="en-US" sz="2400" i="1" u="sng" dirty="0"/>
              <a:t>Intervention (if possible</a:t>
            </a:r>
            <a:r>
              <a:rPr lang="en-US" sz="2400" u="sng" dirty="0"/>
              <a:t>)</a:t>
            </a:r>
          </a:p>
          <a:p>
            <a:r>
              <a:rPr lang="en-US" sz="2400" u="sng" dirty="0">
                <a:highlight>
                  <a:srgbClr val="FFFF00"/>
                </a:highlight>
              </a:rPr>
              <a:t>Poor Nutrition </a:t>
            </a:r>
            <a:r>
              <a:rPr lang="en-US" sz="2400" dirty="0"/>
              <a:t>			MIND diet </a:t>
            </a:r>
            <a:r>
              <a:rPr lang="en-US" sz="2000" i="1" dirty="0"/>
              <a:t>Mediterranean + DASH diet </a:t>
            </a:r>
            <a:endParaRPr lang="en-US" sz="2400" i="1" dirty="0"/>
          </a:p>
          <a:p>
            <a:r>
              <a:rPr lang="en-US" sz="2400" u="sng" dirty="0"/>
              <a:t>Physical Inactivity </a:t>
            </a:r>
            <a:r>
              <a:rPr lang="en-US" sz="2400" dirty="0"/>
              <a:t>			More exercise, even if just a little</a:t>
            </a:r>
          </a:p>
          <a:p>
            <a:r>
              <a:rPr lang="en-US" sz="2400" u="sng" dirty="0"/>
              <a:t>Less Education</a:t>
            </a:r>
            <a:r>
              <a:rPr lang="en-US" sz="2400" dirty="0"/>
              <a:t>			Cognitive stimulation</a:t>
            </a:r>
          </a:p>
          <a:p>
            <a:r>
              <a:rPr lang="en-US" sz="2400" u="sng" dirty="0"/>
              <a:t>Low Social Contact</a:t>
            </a:r>
            <a:r>
              <a:rPr lang="en-US" sz="2400" dirty="0"/>
              <a:t>			“</a:t>
            </a:r>
            <a:r>
              <a:rPr lang="en-US" sz="2400" dirty="0">
                <a:highlight>
                  <a:srgbClr val="FFFF00"/>
                </a:highlight>
              </a:rPr>
              <a:t>The human brain is a social brain</a:t>
            </a:r>
            <a:r>
              <a:rPr lang="en-US" sz="2400" dirty="0"/>
              <a:t>”</a:t>
            </a:r>
          </a:p>
          <a:p>
            <a:r>
              <a:rPr lang="en-US" sz="2400" u="sng" dirty="0">
                <a:highlight>
                  <a:srgbClr val="FFFF00"/>
                </a:highlight>
              </a:rPr>
              <a:t>Depression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000" i="1" dirty="0"/>
              <a:t>WHO #1 disabling cond</a:t>
            </a:r>
            <a:r>
              <a:rPr lang="en-US" sz="2400" dirty="0"/>
              <a:t>.	Earlier diagnosis/treatment</a:t>
            </a:r>
          </a:p>
          <a:p>
            <a:r>
              <a:rPr lang="en-US" sz="2400" dirty="0"/>
              <a:t>Traumatic brain injury 		#1 Environmental cause? Falls</a:t>
            </a:r>
          </a:p>
          <a:p>
            <a:r>
              <a:rPr lang="en-US" sz="2400" dirty="0"/>
              <a:t>Hearing impairment			Better hearing assessments</a:t>
            </a:r>
          </a:p>
          <a:p>
            <a:r>
              <a:rPr lang="en-US" sz="2400" u="sng" dirty="0"/>
              <a:t>Hypertension, Diabetes</a:t>
            </a:r>
            <a:r>
              <a:rPr lang="en-US" sz="2400" dirty="0"/>
              <a:t>		Benefit of the DASH diet</a:t>
            </a:r>
          </a:p>
          <a:p>
            <a:r>
              <a:rPr lang="en-US" sz="2400" dirty="0">
                <a:highlight>
                  <a:srgbClr val="FFFF00"/>
                </a:highlight>
              </a:rPr>
              <a:t>Air pollution, Smoking, Excess Alcohol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FFCD6-7531-4BB1-80C1-C74A87B3044D}"/>
              </a:ext>
            </a:extLst>
          </p:cNvPr>
          <p:cNvSpPr/>
          <p:nvPr/>
        </p:nvSpPr>
        <p:spPr>
          <a:xfrm>
            <a:off x="216051" y="5843707"/>
            <a:ext cx="5956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hlinkClick r:id="rId2"/>
              </a:rPr>
              <a:t>https://www.thelancet.com/article/S0140-6736(20)30367-6/fulltext</a:t>
            </a:r>
            <a:r>
              <a:rPr lang="en-US" sz="1600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7DC6C-9B69-4DB2-A6FC-93B2C74CE575}"/>
              </a:ext>
            </a:extLst>
          </p:cNvPr>
          <p:cNvSpPr txBox="1"/>
          <p:nvPr/>
        </p:nvSpPr>
        <p:spPr>
          <a:xfrm>
            <a:off x="4823791" y="6273684"/>
            <a:ext cx="4045715" cy="46166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COVID-19 vaccination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13A82-08F6-4AFC-9023-9EE2EB8EA2B2}"/>
              </a:ext>
            </a:extLst>
          </p:cNvPr>
          <p:cNvSpPr txBox="1"/>
          <p:nvPr/>
        </p:nvSpPr>
        <p:spPr>
          <a:xfrm>
            <a:off x="274494" y="6280317"/>
            <a:ext cx="3219334" cy="46166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  <a:latin typeface="+mj-lt"/>
              </a:rPr>
              <a:t>Add: COVID-19 </a:t>
            </a:r>
            <a:r>
              <a:rPr lang="en-US" sz="2000" i="1" dirty="0">
                <a:highlight>
                  <a:srgbClr val="FFFF00"/>
                </a:highlight>
                <a:latin typeface="+mj-lt"/>
              </a:rPr>
              <a:t>Aravich</a:t>
            </a:r>
            <a:endParaRPr lang="en-US" sz="2400" i="1" dirty="0"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2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709F-60D4-4A15-8220-AE7B7600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8181"/>
            <a:ext cx="8820727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Alzheimer’s and the Brain</a:t>
            </a:r>
            <a:br>
              <a:rPr lang="en-US" dirty="0"/>
            </a:br>
            <a:r>
              <a:rPr lang="en-US" dirty="0"/>
              <a:t>Outline/Learning Objectives. Describe: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D42E-4908-4B30-BD48-E8AA780F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653309"/>
            <a:ext cx="8820727" cy="5181309"/>
          </a:xfrm>
        </p:spPr>
        <p:txBody>
          <a:bodyPr>
            <a:normAutofit/>
          </a:bodyPr>
          <a:lstStyle/>
          <a:p>
            <a:r>
              <a:rPr lang="en-US" u="sng" dirty="0"/>
              <a:t>Successful Aging and the dementias</a:t>
            </a:r>
          </a:p>
          <a:p>
            <a:r>
              <a:rPr lang="en-US" dirty="0"/>
              <a:t>MIND prevention diet</a:t>
            </a:r>
          </a:p>
          <a:p>
            <a:r>
              <a:rPr lang="en-US" dirty="0"/>
              <a:t>Multidomain lifestyle prevention approaches</a:t>
            </a:r>
          </a:p>
          <a:p>
            <a:r>
              <a:rPr lang="en-US" dirty="0"/>
              <a:t>Positive behavioral controls for challenging behaviors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709F-60D4-4A15-8220-AE7B7600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8181"/>
            <a:ext cx="8820727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Alzheimer’s and the Brain</a:t>
            </a:r>
            <a:br>
              <a:rPr lang="en-US" dirty="0"/>
            </a:br>
            <a:r>
              <a:rPr lang="en-US" dirty="0"/>
              <a:t>Outline/Learning Objectives. Describe: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D42E-4908-4B30-BD48-E8AA780F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653309"/>
            <a:ext cx="8820727" cy="5181309"/>
          </a:xfrm>
        </p:spPr>
        <p:txBody>
          <a:bodyPr>
            <a:normAutofit/>
          </a:bodyPr>
          <a:lstStyle/>
          <a:p>
            <a:r>
              <a:rPr lang="en-US" dirty="0"/>
              <a:t>Successful Aging and the dementias</a:t>
            </a:r>
          </a:p>
          <a:p>
            <a:r>
              <a:rPr lang="en-US" u="sng" dirty="0"/>
              <a:t>MIND prevention diet</a:t>
            </a:r>
          </a:p>
          <a:p>
            <a:r>
              <a:rPr lang="en-US" dirty="0"/>
              <a:t>Multidomain lifestyle prevention approaches</a:t>
            </a:r>
          </a:p>
          <a:p>
            <a:r>
              <a:rPr lang="en-US" dirty="0"/>
              <a:t>Positive behavioral controls for challenging behaviors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1F9E-AC80-4B7D-A9D0-ABFF38A7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40" y="36633"/>
            <a:ext cx="8525163" cy="1325563"/>
          </a:xfrm>
        </p:spPr>
        <p:txBody>
          <a:bodyPr>
            <a:noAutofit/>
          </a:bodyPr>
          <a:lstStyle/>
          <a:p>
            <a:r>
              <a:rPr lang="en-US" sz="3600" u="sng" dirty="0"/>
              <a:t>MIND Diet </a:t>
            </a:r>
            <a:r>
              <a:rPr lang="en-US" sz="3600" dirty="0"/>
              <a:t>(Mediterranean-DASH Intervention for Neurodegenerative Delay)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9EC5-631B-49AD-BC8D-A4A5485B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0058"/>
            <a:ext cx="9037983" cy="518130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Elements of Mediterranean plus DASH diets</a:t>
            </a:r>
          </a:p>
          <a:p>
            <a:r>
              <a:rPr lang="en-US" u="sng" dirty="0">
                <a:latin typeface="+mn-lt"/>
              </a:rPr>
              <a:t>Differences from Mediterranean and DASH diets</a:t>
            </a:r>
            <a:r>
              <a:rPr lang="en-US" dirty="0">
                <a:latin typeface="+mn-lt"/>
              </a:rPr>
              <a:t>:</a:t>
            </a:r>
          </a:p>
          <a:p>
            <a:pPr lvl="1"/>
            <a:r>
              <a:rPr lang="en-US" dirty="0">
                <a:latin typeface="+mn-lt"/>
              </a:rPr>
              <a:t>Emphasis on green leafy vegetables (spinach etc.)</a:t>
            </a:r>
          </a:p>
          <a:p>
            <a:pPr lvl="1"/>
            <a:r>
              <a:rPr lang="en-US" dirty="0">
                <a:latin typeface="+mn-lt"/>
              </a:rPr>
              <a:t>No fruit increase except Increased berry intake</a:t>
            </a:r>
          </a:p>
          <a:p>
            <a:r>
              <a:rPr lang="en-US" dirty="0">
                <a:latin typeface="+mn-lt"/>
              </a:rPr>
              <a:t>Also data suggesting overall benefits in Parkinson’s disease </a:t>
            </a:r>
            <a:r>
              <a:rPr lang="en-US" sz="20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Metcalfe-Roach et al. </a:t>
            </a:r>
            <a:r>
              <a:rPr lang="en-US" sz="2000" i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Mov Disord. 2021 Apr;36(4):977-984</a:t>
            </a:r>
            <a:endParaRPr lang="en-US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60A38-A9BD-4681-8C0D-EB8FF674F4A0}"/>
              </a:ext>
            </a:extLst>
          </p:cNvPr>
          <p:cNvSpPr txBox="1"/>
          <p:nvPr/>
        </p:nvSpPr>
        <p:spPr>
          <a:xfrm>
            <a:off x="164249" y="1070213"/>
            <a:ext cx="827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Morris et al. Alzheimers Dement. 2015 Sep;11(9):1015-22</a:t>
            </a:r>
            <a:r>
              <a:rPr lang="en-US" sz="1400" dirty="0"/>
              <a:t>. </a:t>
            </a:r>
            <a:r>
              <a:rPr lang="en-US" sz="1400" i="1" dirty="0"/>
              <a:t>Liu et al. Contemp Clin Trials. 2021 Mar;102:106270.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94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59BF-B9EB-4C4F-9E85-B372CD7C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2" y="-148896"/>
            <a:ext cx="8982111" cy="1325563"/>
          </a:xfrm>
        </p:spPr>
        <p:txBody>
          <a:bodyPr/>
          <a:lstStyle/>
          <a:p>
            <a:r>
              <a:rPr lang="en-US" dirty="0"/>
              <a:t>MIND Diet: </a:t>
            </a:r>
            <a:r>
              <a:rPr lang="en-US" sz="2800" dirty="0"/>
              <a:t>selected elements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5C956-F816-47EC-9844-C7360960E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6" y="797767"/>
            <a:ext cx="8963187" cy="5527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BC5386-884E-42BD-A166-18E2C9482B01}"/>
              </a:ext>
            </a:extLst>
          </p:cNvPr>
          <p:cNvSpPr txBox="1"/>
          <p:nvPr/>
        </p:nvSpPr>
        <p:spPr>
          <a:xfrm>
            <a:off x="90406" y="6422408"/>
            <a:ext cx="803081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Also designed for weight loss. If weight loss is not desired, portion sizes can increase</a:t>
            </a:r>
          </a:p>
        </p:txBody>
      </p:sp>
    </p:spTree>
    <p:extLst>
      <p:ext uri="{BB962C8B-B14F-4D97-AF65-F5344CB8AC3E}">
        <p14:creationId xmlns:p14="http://schemas.microsoft.com/office/powerpoint/2010/main" val="20233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2900" y="301486"/>
            <a:ext cx="855345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CHD secondary prevention </a:t>
            </a:r>
            <a:r>
              <a:rPr lang="en-US" altLang="en-US" dirty="0">
                <a:solidFill>
                  <a:schemeClr val="accent2"/>
                </a:solidFill>
              </a:rPr>
              <a:t>RCT</a:t>
            </a:r>
            <a:r>
              <a:rPr lang="en-US" altLang="en-US" u="sng" dirty="0"/>
              <a:t> Lyon Diet Heart study</a:t>
            </a:r>
          </a:p>
        </p:txBody>
      </p:sp>
      <p:sp>
        <p:nvSpPr>
          <p:cNvPr id="424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520686"/>
            <a:ext cx="8720138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4 yr </a:t>
            </a:r>
            <a:r>
              <a:rPr lang="en-US" altLang="en-US" sz="2800" dirty="0"/>
              <a:t>vs a “prudent” Western diet</a:t>
            </a:r>
          </a:p>
          <a:p>
            <a:r>
              <a:rPr lang="en-US" altLang="en-US" dirty="0"/>
              <a:t>“</a:t>
            </a:r>
            <a:r>
              <a:rPr lang="en-US" altLang="en-US" u="sng" dirty="0"/>
              <a:t>Atypical</a:t>
            </a:r>
            <a:r>
              <a:rPr lang="en-US" altLang="en-US" dirty="0"/>
              <a:t>” Mediterranean diet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/>
              <a:t>no </a:t>
            </a:r>
            <a:r>
              <a:rPr lang="en-US" altLang="en-US" u="sng" dirty="0">
                <a:sym typeface="Symbol"/>
              </a:rPr>
              <a:t> </a:t>
            </a:r>
            <a:r>
              <a:rPr lang="en-US" altLang="en-US" u="sng" dirty="0"/>
              <a:t>olive oil</a:t>
            </a:r>
            <a:r>
              <a:rPr lang="en-US" altLang="en-US" dirty="0"/>
              <a:t>; canola oil instead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/>
              <a:t>no </a:t>
            </a:r>
            <a:r>
              <a:rPr lang="en-US" altLang="en-US" u="sng" dirty="0">
                <a:sym typeface="Symbol"/>
              </a:rPr>
              <a:t> </a:t>
            </a:r>
            <a:r>
              <a:rPr lang="en-US" altLang="en-US" u="sng" dirty="0"/>
              <a:t>red wine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/>
              <a:t>no </a:t>
            </a:r>
            <a:r>
              <a:rPr lang="en-US" altLang="en-US" u="sng" dirty="0">
                <a:sym typeface="Symbol"/>
              </a:rPr>
              <a:t> </a:t>
            </a:r>
            <a:r>
              <a:rPr lang="en-US" altLang="en-US" u="sng" dirty="0"/>
              <a:t>fish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</a:t>
            </a:r>
            <a:r>
              <a:rPr lang="en-US" altLang="en-US" dirty="0"/>
              <a:t> whole grain bread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 </a:t>
            </a:r>
            <a:r>
              <a:rPr lang="en-US" altLang="en-US" dirty="0"/>
              <a:t>fruit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/>
              </a:rPr>
              <a:t> </a:t>
            </a:r>
            <a:r>
              <a:rPr lang="en-US" altLang="en-US" dirty="0"/>
              <a:t>poultry; </a:t>
            </a:r>
            <a:r>
              <a:rPr lang="en-US" altLang="en-US" dirty="0">
                <a:sym typeface="Symbol"/>
              </a:rPr>
              <a:t> </a:t>
            </a:r>
            <a:r>
              <a:rPr lang="en-US" altLang="en-US" dirty="0"/>
              <a:t>red/processed meats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results</a:t>
            </a:r>
          </a:p>
          <a:p>
            <a:pPr lvl="1">
              <a:lnSpc>
                <a:spcPct val="90000"/>
              </a:lnSpc>
            </a:pPr>
            <a:r>
              <a:rPr lang="en-US" altLang="en-US" b="1" u="sng" dirty="0"/>
              <a:t>70% reduction in any cardiac event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better than any “statin”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525" y="5635486"/>
            <a:ext cx="6732675" cy="523220"/>
          </a:xfrm>
          <a:prstGeom prst="rect">
            <a:avLst/>
          </a:prstGeom>
          <a:solidFill>
            <a:srgbClr val="0C799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>
                <a:solidFill>
                  <a:schemeClr val="bg1"/>
                </a:solidFill>
              </a:rPr>
              <a:t>Clinical Trial RCT needed on cognitive impact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450107"/>
            <a:ext cx="5029200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i="1" dirty="0"/>
              <a:t>see de Lorgeril et al. Circulation 1999 99(6):779-85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4BD2F-4B38-40ED-9C66-7D1A2760006E}"/>
              </a:ext>
            </a:extLst>
          </p:cNvPr>
          <p:cNvSpPr txBox="1"/>
          <p:nvPr/>
        </p:nvSpPr>
        <p:spPr>
          <a:xfrm>
            <a:off x="5565913" y="1630018"/>
            <a:ext cx="2716696" cy="1384995"/>
          </a:xfrm>
          <a:prstGeom prst="rect">
            <a:avLst/>
          </a:prstGeom>
          <a:solidFill>
            <a:srgbClr val="0C799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What’s good for the heart is good for the brain.</a:t>
            </a:r>
          </a:p>
        </p:txBody>
      </p:sp>
    </p:spTree>
    <p:extLst>
      <p:ext uri="{BB962C8B-B14F-4D97-AF65-F5344CB8AC3E}">
        <p14:creationId xmlns:p14="http://schemas.microsoft.com/office/powerpoint/2010/main" val="32166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709F-60D4-4A15-8220-AE7B7600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8181"/>
            <a:ext cx="8820727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Alzheimer’s and the Brain</a:t>
            </a:r>
            <a:br>
              <a:rPr lang="en-US" dirty="0"/>
            </a:br>
            <a:r>
              <a:rPr lang="en-US" dirty="0"/>
              <a:t>Outline/Learning Objectives. Describe: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D42E-4908-4B30-BD48-E8AA780F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653309"/>
            <a:ext cx="8820727" cy="5181309"/>
          </a:xfrm>
        </p:spPr>
        <p:txBody>
          <a:bodyPr>
            <a:normAutofit/>
          </a:bodyPr>
          <a:lstStyle/>
          <a:p>
            <a:r>
              <a:rPr lang="en-US" dirty="0"/>
              <a:t>Successful Aging and the dementias</a:t>
            </a:r>
          </a:p>
          <a:p>
            <a:r>
              <a:rPr lang="en-US" dirty="0"/>
              <a:t>MIND prevention diet</a:t>
            </a:r>
          </a:p>
          <a:p>
            <a:r>
              <a:rPr lang="en-US" u="sng" dirty="0"/>
              <a:t>Multidomain lifestyle prevention approaches</a:t>
            </a:r>
          </a:p>
          <a:p>
            <a:r>
              <a:rPr lang="en-US" dirty="0"/>
              <a:t>Positive behavioral controls for challenging behaviors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1265-6684-4EF7-B777-8F4852DA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" y="287236"/>
            <a:ext cx="908003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Lifestyle &amp; Cognitive Decline: FINGER study </a:t>
            </a:r>
            <a:br>
              <a:rPr lang="en-US" dirty="0"/>
            </a:br>
            <a:r>
              <a:rPr lang="en-US" sz="2000" i="1" dirty="0"/>
              <a:t>Ngandu et al. A </a:t>
            </a:r>
            <a:r>
              <a:rPr lang="en-US" sz="2000" i="1" u="sng" dirty="0"/>
              <a:t>2 year multidomain intervention of diet, exercise, cognitive training, social engagement and vascular risk monitoring </a:t>
            </a:r>
            <a:r>
              <a:rPr lang="en-US" sz="2000" i="1" dirty="0"/>
              <a:t>versus control to prevent cognitive decline in at-risk elderly people (FINGER): a randomised controlled trial. Lancet. 2015 Jun 6;385(9984):2255-63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3F53-0E2F-42B2-A86F-6A4CA968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554" y="1612800"/>
            <a:ext cx="9464346" cy="48562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RCT: N=1260; 60-77 yo, sedentary, and </a:t>
            </a:r>
            <a:r>
              <a:rPr lang="en-US" u="sng" dirty="0"/>
              <a:t>@ risk for dementia                 </a:t>
            </a:r>
            <a:r>
              <a:rPr lang="en-US" sz="2000" i="1" dirty="0"/>
              <a:t>(</a:t>
            </a:r>
            <a:r>
              <a:rPr lang="en-US" sz="2000" i="1" u="sng" dirty="0"/>
              <a:t>&gt;</a:t>
            </a:r>
            <a:r>
              <a:rPr lang="en-US" sz="2000" i="1" dirty="0"/>
              <a:t>6 out of 15 on the “Cardiovascular Risk Factors, Aging &amp; Dementia Scale” CAIDE)</a:t>
            </a:r>
          </a:p>
          <a:p>
            <a:r>
              <a:rPr lang="en-US" u="sng" dirty="0"/>
              <a:t>4 Behavioral Lifestyle Domains manipulated simultaneously</a:t>
            </a:r>
            <a:r>
              <a:rPr lang="en-US" dirty="0"/>
              <a:t>                                          </a:t>
            </a:r>
            <a:r>
              <a:rPr lang="en-US" sz="2400" i="1" dirty="0"/>
              <a:t>(Along with cardiovascular monitoring. Control group: General health advice)</a:t>
            </a:r>
            <a:endParaRPr lang="en-US" i="1" dirty="0"/>
          </a:p>
          <a:p>
            <a:pPr lvl="1"/>
            <a:r>
              <a:rPr lang="en-US" u="sng" dirty="0"/>
              <a:t>Nutrition</a:t>
            </a:r>
            <a:r>
              <a:rPr lang="en-US" dirty="0"/>
              <a:t>: Similar to US Dietary Guidelines</a:t>
            </a:r>
          </a:p>
          <a:p>
            <a:pPr lvl="1"/>
            <a:r>
              <a:rPr lang="en-US" u="sng" dirty="0"/>
              <a:t>Physical Exercise</a:t>
            </a:r>
            <a:r>
              <a:rPr lang="en-US" dirty="0"/>
              <a:t> w/ physiotherapists &amp; gym, e.g.: </a:t>
            </a:r>
          </a:p>
          <a:p>
            <a:pPr marL="457200" lvl="1" indent="0">
              <a:buNone/>
            </a:pPr>
            <a:r>
              <a:rPr lang="en-US" dirty="0"/>
              <a:t>   -Mostly aerobic </a:t>
            </a:r>
            <a:r>
              <a:rPr lang="en-US" sz="1900" i="1" dirty="0"/>
              <a:t>(e.g., 30 min moderate activity several days/wk)</a:t>
            </a:r>
            <a:endParaRPr lang="en-US" sz="2600" i="1" dirty="0"/>
          </a:p>
          <a:p>
            <a:pPr marL="457200" lvl="1" indent="0">
              <a:buNone/>
            </a:pPr>
            <a:r>
              <a:rPr lang="en-US" dirty="0"/>
              <a:t>   -Some strength training </a:t>
            </a:r>
            <a:r>
              <a:rPr lang="en-US" sz="1900" i="1" dirty="0"/>
              <a:t> (e.g., 2 days/wk focused on major muscle groups); &amp; </a:t>
            </a:r>
            <a:r>
              <a:rPr lang="en-US" sz="2600" dirty="0"/>
              <a:t> </a:t>
            </a:r>
            <a:r>
              <a:rPr lang="en-US" sz="2200" dirty="0"/>
              <a:t>Balance</a:t>
            </a:r>
          </a:p>
          <a:p>
            <a:pPr lvl="1"/>
            <a:r>
              <a:rPr lang="en-US" u="sng" dirty="0"/>
              <a:t>Cognitive exercise</a:t>
            </a:r>
            <a:r>
              <a:rPr lang="en-US" dirty="0"/>
              <a:t> </a:t>
            </a:r>
            <a:r>
              <a:rPr lang="en-US" sz="2200" i="1" dirty="0"/>
              <a:t>(w/a psychologist on aging; and online computer training)</a:t>
            </a:r>
          </a:p>
          <a:p>
            <a:pPr lvl="1"/>
            <a:r>
              <a:rPr lang="en-US" u="sng" dirty="0"/>
              <a:t>Social stimulation</a:t>
            </a:r>
            <a:r>
              <a:rPr lang="en-US" dirty="0"/>
              <a:t>: multiple group meetings</a:t>
            </a:r>
          </a:p>
          <a:p>
            <a:r>
              <a:rPr lang="en-US" dirty="0"/>
              <a:t>Results: ~25% better cognitive scores vs controls. </a:t>
            </a:r>
            <a:r>
              <a:rPr lang="en-US" u="sng" dirty="0"/>
              <a:t>Proof of Concept</a:t>
            </a:r>
          </a:p>
          <a:p>
            <a:r>
              <a:rPr lang="en-US" dirty="0"/>
              <a:t>Benefits occurred across various sociodemographic and cardiovascular risk factor conditions.                                                           </a:t>
            </a:r>
            <a:r>
              <a:rPr lang="en-US" sz="1900" i="1" dirty="0"/>
              <a:t>Rosenberg et al. Alzheimers Dement. 2018 Mar;14(3):263-270. 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9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5FDA-2F03-4DFC-80A1-52FE83D7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142653"/>
            <a:ext cx="864844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US RCT: POINTER study </a:t>
            </a:r>
            <a:r>
              <a:rPr lang="en-US" sz="3100" dirty="0"/>
              <a:t>(Protect Brain Health Through Lifestyle Intervention to Reduce Risk)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CFD72-928F-4C11-87B7-4452E7F64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$20M grant from the Alzheimers and Related Dementias Association (AKA Alzheimer’s Association). </a:t>
            </a:r>
          </a:p>
          <a:p>
            <a:r>
              <a:rPr lang="en-US" dirty="0"/>
              <a:t>Subjects: aged 60-79 at risk for cognitive decline. </a:t>
            </a:r>
          </a:p>
          <a:p>
            <a:r>
              <a:rPr lang="en-US" dirty="0"/>
              <a:t>Like the FINGER study: </a:t>
            </a:r>
          </a:p>
          <a:p>
            <a:pPr lvl="1"/>
            <a:r>
              <a:rPr lang="en-US" dirty="0"/>
              <a:t>nutrition, physical exercise (mostly aerobic), cognitive exercise (in person and online) and social engagement (multiple group meetings) with cardiovascular risk factors monitored. </a:t>
            </a:r>
          </a:p>
          <a:p>
            <a:r>
              <a:rPr lang="en-US" dirty="0"/>
              <a:t>Unlike the original FINGER study:</a:t>
            </a:r>
          </a:p>
          <a:p>
            <a:pPr lvl="1"/>
            <a:r>
              <a:rPr lang="en-US" dirty="0"/>
              <a:t>Diet: MIND Diet </a:t>
            </a:r>
          </a:p>
          <a:p>
            <a:pPr lvl="1"/>
            <a:r>
              <a:rPr lang="en-US" dirty="0"/>
              <a:t>Online computer training: uses a platform called BrainHQ.</a:t>
            </a:r>
          </a:p>
          <a:p>
            <a:pPr lvl="1"/>
            <a:r>
              <a:rPr lang="en-US" dirty="0"/>
              <a:t>Participation requires proximity to the different study sites, none of which are in Virginia..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6140684" y="3109472"/>
            <a:ext cx="522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Gaelic saying. Poster at: </a:t>
            </a:r>
            <a:r>
              <a:rPr lang="en-US" sz="1600" i="1" dirty="0">
                <a:hlinkClick r:id="rId2"/>
              </a:rPr>
              <a:t>https://www.pinterest.com/pin/227572587391691885/</a:t>
            </a:r>
            <a:r>
              <a:rPr lang="en-US" sz="1600" i="1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CB721-399A-4EF6-89D1-55CBCA37BA81}"/>
              </a:ext>
            </a:extLst>
          </p:cNvPr>
          <p:cNvSpPr txBox="1"/>
          <p:nvPr/>
        </p:nvSpPr>
        <p:spPr>
          <a:xfrm>
            <a:off x="96470" y="224731"/>
            <a:ext cx="585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Other Physical Exercise?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DC70C-15B6-4262-935D-207814A74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00" y="836335"/>
            <a:ext cx="2781300" cy="752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C85D0F-F026-42A9-858B-E4261BFB184B}"/>
              </a:ext>
            </a:extLst>
          </p:cNvPr>
          <p:cNvSpPr txBox="1"/>
          <p:nvPr/>
        </p:nvSpPr>
        <p:spPr>
          <a:xfrm>
            <a:off x="243900" y="2435076"/>
            <a:ext cx="55489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Moderate walking: “Diabetes Prevention Trial.” Walk 30 min/day 5-days/week and watch what you eat.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A746C-8135-414E-A7D1-CCB7BAD1DAE8}"/>
              </a:ext>
            </a:extLst>
          </p:cNvPr>
          <p:cNvSpPr txBox="1"/>
          <p:nvPr/>
        </p:nvSpPr>
        <p:spPr>
          <a:xfrm>
            <a:off x="209115" y="1795113"/>
            <a:ext cx="585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Other Physical Exercise?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27328-678E-44E3-892B-CE3767AC355B}"/>
              </a:ext>
            </a:extLst>
          </p:cNvPr>
          <p:cNvSpPr txBox="1"/>
          <p:nvPr/>
        </p:nvSpPr>
        <p:spPr>
          <a:xfrm>
            <a:off x="228995" y="3961845"/>
            <a:ext cx="585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Other Social Engagement?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9B530-FB40-48A4-B29C-D231954F4452}"/>
              </a:ext>
            </a:extLst>
          </p:cNvPr>
          <p:cNvSpPr txBox="1"/>
          <p:nvPr/>
        </p:nvSpPr>
        <p:spPr>
          <a:xfrm>
            <a:off x="237274" y="4615060"/>
            <a:ext cx="554895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Alzheimer’s Association, American Parkinson’s Disease Association, National Alliance for Mental Illness, Homeless shelters, Nursing home volunteers</a:t>
            </a:r>
          </a:p>
        </p:txBody>
      </p:sp>
    </p:spTree>
    <p:extLst>
      <p:ext uri="{BB962C8B-B14F-4D97-AF65-F5344CB8AC3E}">
        <p14:creationId xmlns:p14="http://schemas.microsoft.com/office/powerpoint/2010/main" val="15640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BF5A-8508-4B3C-A340-3488A6CA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Prevention:</a:t>
            </a:r>
            <a:br>
              <a:rPr lang="en-US" dirty="0"/>
            </a:br>
            <a:r>
              <a:rPr lang="en-US" dirty="0"/>
              <a:t>No more dementia “rusty trucks”</a:t>
            </a:r>
          </a:p>
        </p:txBody>
      </p:sp>
      <p:pic>
        <p:nvPicPr>
          <p:cNvPr id="3" name="Picture 2" descr="Rusty abandoned truck in the Yukon">
            <a:extLst>
              <a:ext uri="{FF2B5EF4-FFF2-40B4-BE49-F238E27FC236}">
                <a16:creationId xmlns:a16="http://schemas.microsoft.com/office/drawing/2014/main" id="{6C6ED3C8-6C65-40FB-AF50-0D482DDD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6" y="2778869"/>
            <a:ext cx="4265744" cy="3127473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709F-60D4-4A15-8220-AE7B7600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8181"/>
            <a:ext cx="8820727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Alzheimer’s and the Brain</a:t>
            </a:r>
            <a:br>
              <a:rPr lang="en-US" dirty="0"/>
            </a:br>
            <a:r>
              <a:rPr lang="en-US" dirty="0"/>
              <a:t>Outline/Learning Objectives. Describe: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D42E-4908-4B30-BD48-E8AA780F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653309"/>
            <a:ext cx="8820727" cy="5181309"/>
          </a:xfrm>
        </p:spPr>
        <p:txBody>
          <a:bodyPr>
            <a:normAutofit/>
          </a:bodyPr>
          <a:lstStyle/>
          <a:p>
            <a:r>
              <a:rPr lang="en-US" dirty="0"/>
              <a:t>Successful Aging and the dementias</a:t>
            </a:r>
          </a:p>
          <a:p>
            <a:r>
              <a:rPr lang="en-US" dirty="0"/>
              <a:t>MIND prevention diet</a:t>
            </a:r>
          </a:p>
          <a:p>
            <a:r>
              <a:rPr lang="en-US" dirty="0"/>
              <a:t>Multidomain lifestyle prevention approaches</a:t>
            </a:r>
          </a:p>
          <a:p>
            <a:r>
              <a:rPr lang="en-US" u="sng" dirty="0"/>
              <a:t>Positive behavioral controls for challenging behaviors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2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978" y="516467"/>
            <a:ext cx="7953022" cy="1016000"/>
          </a:xfrm>
        </p:spPr>
        <p:txBody>
          <a:bodyPr/>
          <a:lstStyle/>
          <a:p>
            <a:pPr>
              <a:defRPr/>
            </a:pPr>
            <a:r>
              <a:rPr lang="en-US" dirty="0"/>
              <a:t>  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267200" y="925689"/>
            <a:ext cx="3793067" cy="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br>
              <a:rPr lang="en-US" altLang="en-US" sz="3200" dirty="0">
                <a:latin typeface="Times New Roman" pitchFamily="18" charset="0"/>
              </a:rPr>
            </a:br>
            <a:endParaRPr lang="en-US" altLang="en-US" sz="2133" dirty="0"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46944" y="-400878"/>
            <a:ext cx="795302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 altLang="en-US" sz="4000" b="0" dirty="0">
              <a:solidFill>
                <a:schemeClr val="tx1"/>
              </a:solidFill>
            </a:endParaRPr>
          </a:p>
          <a:p>
            <a:r>
              <a:rPr lang="en-US" altLang="en-US" sz="4000" b="0" dirty="0">
                <a:solidFill>
                  <a:schemeClr val="tx1"/>
                </a:solidFill>
              </a:rPr>
              <a:t>“The Universe Between Our Ears”</a:t>
            </a:r>
            <a:endParaRPr lang="en-US" altLang="en-US" sz="3200" b="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4340" y="957580"/>
            <a:ext cx="5898726" cy="5196840"/>
            <a:chOff x="1841182" y="1277302"/>
            <a:chExt cx="6636068" cy="5314950"/>
          </a:xfrm>
        </p:grpSpPr>
        <p:pic>
          <p:nvPicPr>
            <p:cNvPr id="13315" name="Picture 3" descr="m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1277302"/>
              <a:ext cx="6629400" cy="531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1841182" y="1290280"/>
              <a:ext cx="6569940" cy="849883"/>
            </a:xfrm>
            <a:prstGeom prst="rect">
              <a:avLst/>
            </a:prstGeom>
            <a:solidFill>
              <a:srgbClr val="0C79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100000"/>
                <a:buChar char="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Brain: The Last Great Frontier of Science*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927365" y="3505200"/>
              <a:ext cx="6477000" cy="1227609"/>
            </a:xfrm>
            <a:prstGeom prst="rect">
              <a:avLst/>
            </a:prstGeom>
            <a:solidFill>
              <a:srgbClr val="0C79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100000"/>
                <a:buChar char="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Behavioral Neuroscience:                                   The Last Frontier of the Last Frontier of Science</a:t>
              </a: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16200000">
            <a:off x="5799529" y="4805908"/>
            <a:ext cx="1965177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100000"/>
              <a:buChar char="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1200" i="1" dirty="0"/>
              <a:t>Hubble Telescope                                                                 </a:t>
            </a:r>
            <a:r>
              <a:rPr lang="en-US" altLang="en-US" sz="1200" i="1" dirty="0">
                <a:hlinkClick r:id="rId3"/>
              </a:rPr>
              <a:t>http://pics-about-space.com/hubble-andromeda-galaxy-pictures?p=1</a:t>
            </a:r>
            <a:r>
              <a:rPr lang="en-US" altLang="en-US" sz="1200" i="1" dirty="0"/>
              <a:t> </a:t>
            </a:r>
            <a:endParaRPr lang="en-US" alt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34340" y="6166142"/>
            <a:ext cx="5890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*See Aravich, TEDx  on the You Tube Channel </a:t>
            </a:r>
            <a:r>
              <a:rPr lang="en-US" sz="1800" i="1" dirty="0">
                <a:hlinkClick r:id="rId4"/>
              </a:rPr>
              <a:t>https://www.youtube.com/watch?v=-SfJsqnMRVc</a:t>
            </a:r>
            <a:r>
              <a:rPr lang="en-US" sz="1800" i="1" dirty="0"/>
              <a:t>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EA0CA-EF3B-4CAE-A00A-34461181EDB8}"/>
              </a:ext>
            </a:extLst>
          </p:cNvPr>
          <p:cNvSpPr txBox="1"/>
          <p:nvPr/>
        </p:nvSpPr>
        <p:spPr>
          <a:xfrm>
            <a:off x="434340" y="4972805"/>
            <a:ext cx="582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Andromeda Galaxy (M31): 2.6 M light years ~15 Billion- Billion miles away.                                Visible by unaided eye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4300CF-175F-42A4-B337-4E1B51EFFF57}"/>
              </a:ext>
            </a:extLst>
          </p:cNvPr>
          <p:cNvGrpSpPr/>
          <p:nvPr/>
        </p:nvGrpSpPr>
        <p:grpSpPr>
          <a:xfrm>
            <a:off x="6648898" y="890757"/>
            <a:ext cx="2190102" cy="1702864"/>
            <a:chOff x="6648898" y="890757"/>
            <a:chExt cx="2190102" cy="17028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372548-AFDB-44E5-B02C-81C501955DD5}"/>
                </a:ext>
              </a:extLst>
            </p:cNvPr>
            <p:cNvGrpSpPr/>
            <p:nvPr/>
          </p:nvGrpSpPr>
          <p:grpSpPr>
            <a:xfrm>
              <a:off x="6648898" y="942335"/>
              <a:ext cx="2117083" cy="1651286"/>
              <a:chOff x="6648898" y="942335"/>
              <a:chExt cx="2117083" cy="165128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B1B7980-7063-462C-AB7B-CEA51B5504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9613" y="970270"/>
                <a:ext cx="2106368" cy="1623351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471385-41C8-45B3-9ABA-D736741E32A1}"/>
                  </a:ext>
                </a:extLst>
              </p:cNvPr>
              <p:cNvSpPr txBox="1"/>
              <p:nvPr/>
            </p:nvSpPr>
            <p:spPr>
              <a:xfrm>
                <a:off x="6648898" y="942335"/>
                <a:ext cx="14386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/>
                  <a:t>Alzheimer’s 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F663D-F4DE-4544-BFD0-7A28FCCF3E56}"/>
                </a:ext>
              </a:extLst>
            </p:cNvPr>
            <p:cNvSpPr txBox="1"/>
            <p:nvPr/>
          </p:nvSpPr>
          <p:spPr>
            <a:xfrm rot="16200000">
              <a:off x="8248286" y="1112139"/>
              <a:ext cx="8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Aravich</a:t>
              </a:r>
              <a:r>
                <a:rPr lang="en-US" b="1" i="1" dirty="0"/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52FA7F-9D2B-4949-B4DD-57D3FDA28DC2}"/>
              </a:ext>
            </a:extLst>
          </p:cNvPr>
          <p:cNvGrpSpPr/>
          <p:nvPr/>
        </p:nvGrpSpPr>
        <p:grpSpPr>
          <a:xfrm>
            <a:off x="6558635" y="2735529"/>
            <a:ext cx="2332625" cy="1889233"/>
            <a:chOff x="6558635" y="2735529"/>
            <a:chExt cx="2332625" cy="188923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D02B95-6484-486E-96B5-C6AD3589627F}"/>
                </a:ext>
              </a:extLst>
            </p:cNvPr>
            <p:cNvGrpSpPr/>
            <p:nvPr/>
          </p:nvGrpSpPr>
          <p:grpSpPr>
            <a:xfrm>
              <a:off x="6641820" y="2836111"/>
              <a:ext cx="2249440" cy="1788651"/>
              <a:chOff x="6641820" y="2836111"/>
              <a:chExt cx="2249440" cy="178865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9501E3D-DCD3-4A1C-9CCF-3F7F3EFBD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1820" y="2836111"/>
                <a:ext cx="2249440" cy="1788651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6DBAEA-57FF-47E3-89D5-4CC8AB71BD94}"/>
                  </a:ext>
                </a:extLst>
              </p:cNvPr>
              <p:cNvSpPr txBox="1"/>
              <p:nvPr/>
            </p:nvSpPr>
            <p:spPr>
              <a:xfrm>
                <a:off x="6653766" y="4234069"/>
                <a:ext cx="14386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/>
                  <a:t>Fatal TBI 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638566-3683-4674-963C-A648A7D7D454}"/>
                </a:ext>
              </a:extLst>
            </p:cNvPr>
            <p:cNvSpPr txBox="1"/>
            <p:nvPr/>
          </p:nvSpPr>
          <p:spPr>
            <a:xfrm>
              <a:off x="6558635" y="2735529"/>
              <a:ext cx="81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Aravich</a:t>
              </a:r>
              <a:r>
                <a:rPr lang="en-US" b="1" i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0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D190-8770-44CA-91BF-5800B30F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8898"/>
            <a:ext cx="935603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Positive behavioral control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903D-2DF0-4102-9E20-D55C8CCE3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97" y="937692"/>
            <a:ext cx="8525163" cy="55094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Watt et al. </a:t>
            </a:r>
            <a:r>
              <a:rPr lang="en-US" sz="2400" i="1" dirty="0"/>
              <a:t>Ann Intern Med. 2019 Nov 5;171(9):633-642. </a:t>
            </a:r>
          </a:p>
          <a:p>
            <a:pPr lvl="1"/>
            <a:r>
              <a:rPr lang="en-US" b="1" u="sng" dirty="0"/>
              <a:t>Non-Rx</a:t>
            </a:r>
            <a:r>
              <a:rPr lang="en-US" dirty="0"/>
              <a:t> “…</a:t>
            </a:r>
            <a:r>
              <a:rPr lang="en-US" u="sng" dirty="0"/>
              <a:t>more efficacious than pharmacologic interventions </a:t>
            </a:r>
            <a:r>
              <a:rPr lang="en-US" dirty="0"/>
              <a:t>for reducing aggression and agitation in adults with dementia.”</a:t>
            </a:r>
          </a:p>
          <a:p>
            <a:r>
              <a:rPr lang="en-US" dirty="0"/>
              <a:t>Fitzler, Raia, Wang. </a:t>
            </a:r>
            <a:r>
              <a:rPr lang="en-US" sz="2400" i="1" dirty="0"/>
              <a:t>Am J Alzheimers Dis Other Demen. 2016 Dec;31(8):687-692. </a:t>
            </a:r>
          </a:p>
          <a:p>
            <a:pPr lvl="1"/>
            <a:r>
              <a:rPr lang="en-US" u="sng" dirty="0"/>
              <a:t>ACA Innovation study, 30 NHs, 1 yr, interdisciplinary trial</a:t>
            </a:r>
          </a:p>
          <a:p>
            <a:pPr lvl="1"/>
            <a:r>
              <a:rPr lang="en-US" b="1" u="sng" dirty="0"/>
              <a:t>Habilitation approach</a:t>
            </a:r>
          </a:p>
          <a:p>
            <a:pPr lvl="1"/>
            <a:r>
              <a:rPr lang="en-US" u="sng" dirty="0"/>
              <a:t>Impressive clinical benefits</a:t>
            </a:r>
            <a:endParaRPr lang="en-US" dirty="0"/>
          </a:p>
          <a:p>
            <a:r>
              <a:rPr lang="en-US" dirty="0"/>
              <a:t>Sautter, Ord, Azher, Chidester, Aravich. </a:t>
            </a:r>
            <a:r>
              <a:rPr lang="en-US" sz="2400" i="1" dirty="0"/>
              <a:t>Gerontol Geriatr  Med. 2021 Feb 1;7:2333721421992996</a:t>
            </a:r>
            <a:r>
              <a:rPr lang="en-US" dirty="0"/>
              <a:t>. Proof of concept: </a:t>
            </a:r>
            <a:r>
              <a:rPr lang="en-US" b="1" u="sng" dirty="0"/>
              <a:t>Computer engagement </a:t>
            </a:r>
            <a:r>
              <a:rPr lang="en-US" dirty="0"/>
              <a:t>in advanced dementia.</a:t>
            </a:r>
          </a:p>
          <a:p>
            <a:r>
              <a:rPr lang="en-US" b="1" u="sng" dirty="0"/>
              <a:t>Regional Coalition for Homeless Elders</a:t>
            </a:r>
            <a:r>
              <a:rPr lang="en-US" dirty="0"/>
              <a:t>, Rebecca Brown.</a:t>
            </a:r>
          </a:p>
          <a:p>
            <a:pPr lvl="1"/>
            <a:r>
              <a:rPr lang="en-US" dirty="0"/>
              <a:t>Relates to the “H2” movement: Home = Health &amp;, e.g. Supportive Public Housing and cognitive impairment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E31AC-4FE7-42CD-A980-307104AE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F98E-EAA0-45C7-93F5-25094313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57" y="1176320"/>
            <a:ext cx="8525163" cy="1407854"/>
          </a:xfrm>
        </p:spPr>
        <p:txBody>
          <a:bodyPr>
            <a:normAutofit fontScale="90000"/>
          </a:bodyPr>
          <a:lstStyle/>
          <a:p>
            <a:r>
              <a:rPr lang="en-US" dirty="0"/>
              <a:t>Fact on Challenging Behaviors</a:t>
            </a:r>
            <a:br>
              <a:rPr lang="en-US" dirty="0"/>
            </a:br>
            <a:r>
              <a:rPr lang="en-US" sz="3100" dirty="0"/>
              <a:t>Virginia Dementia Services (VDS) </a:t>
            </a:r>
            <a:br>
              <a:rPr lang="en-US" sz="3100" dirty="0"/>
            </a:br>
            <a:r>
              <a:rPr lang="en-US" sz="3100" dirty="0"/>
              <a:t>Work Group. DBHDS, 12/7/21                                 </a:t>
            </a:r>
            <a:br>
              <a:rPr lang="en-US" sz="3100" dirty="0"/>
            </a:br>
            <a:r>
              <a:rPr lang="en-US" sz="2200" dirty="0"/>
              <a:t>Convened by Virginia Sec. HHS</a:t>
            </a:r>
            <a:br>
              <a:rPr lang="en-US" dirty="0"/>
            </a:br>
            <a:r>
              <a:rPr lang="en-US" sz="2700" dirty="0"/>
              <a:t>Reported directly to Chairs, State Finance Com. and House Appropriations Committee</a:t>
            </a:r>
            <a:br>
              <a:rPr lang="en-US" sz="2700" dirty="0"/>
            </a:br>
            <a:r>
              <a:rPr lang="en-US" sz="2000" i="1" dirty="0">
                <a:hlinkClick r:id="rId2"/>
              </a:rPr>
              <a:t>https://rga.lis.virginia.gov/Published/2021/RD801/PDF</a:t>
            </a:r>
            <a:r>
              <a:rPr lang="en-US" sz="2000" i="1" dirty="0"/>
              <a:t>  </a:t>
            </a:r>
            <a:br>
              <a:rPr lang="en-US" sz="2000" i="1" dirty="0"/>
            </a:br>
            <a:r>
              <a:rPr lang="en-US" sz="2200" dirty="0"/>
              <a:t>Work Group Chair: </a:t>
            </a:r>
            <a:r>
              <a:rPr lang="en-US" sz="2200" u="sng" dirty="0"/>
              <a:t>Dr. Suzanne Mayo</a:t>
            </a:r>
            <a:r>
              <a:rPr lang="en-US" sz="2200" dirty="0"/>
              <a:t>, Dir. Community Integration, DBHDS</a:t>
            </a:r>
            <a:br>
              <a:rPr lang="en-US" sz="2000" i="1" dirty="0"/>
            </a:b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F89D-C76A-4DF5-A419-649BBDD7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" y="3220278"/>
            <a:ext cx="9144001" cy="474427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u="sng" dirty="0">
                <a:highlight>
                  <a:srgbClr val="FFFF00"/>
                </a:highlight>
              </a:rPr>
              <a:t>State psychiatric facilities</a:t>
            </a:r>
            <a:r>
              <a:rPr lang="en-US" dirty="0">
                <a:highlight>
                  <a:srgbClr val="FFFF00"/>
                </a:highlight>
              </a:rPr>
              <a:t>: Not suited to Tx challenging behaviors due to, e.g., the dementias</a:t>
            </a:r>
          </a:p>
          <a:p>
            <a:pPr lvl="1">
              <a:buSzPct val="100000"/>
            </a:pPr>
            <a:r>
              <a:rPr lang="en-US" u="sng" dirty="0"/>
              <a:t>Less effective than specialized Tx facilities</a:t>
            </a:r>
          </a:p>
          <a:p>
            <a:pPr lvl="1">
              <a:buSzPct val="100000"/>
            </a:pPr>
            <a:r>
              <a:rPr lang="en-US" u="sng" dirty="0"/>
              <a:t>More costly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DCA38-85A2-4AFA-B204-6322D0BA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4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81EF-C475-4772-8289-32B523B8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886"/>
            <a:ext cx="9263269" cy="1325563"/>
          </a:xfrm>
        </p:spPr>
        <p:txBody>
          <a:bodyPr/>
          <a:lstStyle/>
          <a:p>
            <a:r>
              <a:rPr lang="en-US" dirty="0"/>
              <a:t>New CDC funding                                      </a:t>
            </a:r>
            <a:r>
              <a:rPr lang="en-US" sz="2800" i="1" dirty="0"/>
              <a:t>Soon to be formally announced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37D71-0D1C-470B-99E0-2505B3C9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1566"/>
            <a:ext cx="8848436" cy="5181309"/>
          </a:xfrm>
        </p:spPr>
        <p:txBody>
          <a:bodyPr/>
          <a:lstStyle/>
          <a:p>
            <a:r>
              <a:rPr lang="en-US" dirty="0"/>
              <a:t>Aravich, PI. </a:t>
            </a:r>
            <a:r>
              <a:rPr lang="en-US" b="1" dirty="0"/>
              <a:t>Strike Teams and the COVID-19 LTC Facility Behavioral Health Crisis</a:t>
            </a:r>
            <a:r>
              <a:rPr lang="en-US" dirty="0"/>
              <a:t>. CDC Nursing Home &amp; Long-Term Care Facility Strike Team and Infrastructure Project</a:t>
            </a:r>
          </a:p>
          <a:p>
            <a:r>
              <a:rPr lang="en-US" dirty="0"/>
              <a:t>During pandemics and disasters</a:t>
            </a:r>
          </a:p>
          <a:p>
            <a:pPr lvl="1"/>
            <a:r>
              <a:rPr lang="en-US" b="1" dirty="0"/>
              <a:t>Mental wellness ambassador program </a:t>
            </a:r>
            <a:r>
              <a:rPr lang="en-US" dirty="0"/>
              <a:t>for nursing home staffs</a:t>
            </a:r>
          </a:p>
          <a:p>
            <a:pPr lvl="1"/>
            <a:r>
              <a:rPr lang="en-US" b="1" dirty="0"/>
              <a:t>Positive behavioral control training for National Guard etc</a:t>
            </a:r>
            <a:r>
              <a:rPr lang="en-US" dirty="0"/>
              <a:t>. strike team members</a:t>
            </a:r>
          </a:p>
          <a:p>
            <a:pPr lvl="1"/>
            <a:r>
              <a:rPr lang="en-US" dirty="0"/>
              <a:t>Free YouTube videos in partnership with </a:t>
            </a:r>
            <a:r>
              <a:rPr lang="en-US" b="1" dirty="0"/>
              <a:t>VPM Richmond and the EVMS Standardized Pt.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57827-1542-44CD-B373-09ED12EF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8AB3A-4CD1-4360-9A25-FDB53C9E4770}"/>
              </a:ext>
            </a:extLst>
          </p:cNvPr>
          <p:cNvSpPr/>
          <p:nvPr/>
        </p:nvSpPr>
        <p:spPr>
          <a:xfrm>
            <a:off x="1455679" y="6200487"/>
            <a:ext cx="3394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hlinkClick r:id="rId2"/>
              </a:rPr>
              <a:t>https://www.npr.org/2020/12/24/947120581/the-tragedy-of-st-joes</a:t>
            </a:r>
            <a:r>
              <a:rPr lang="en-US" sz="1600" i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7FFA0-7C4D-4011-9FD7-81DC6E9B8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973" y="4671624"/>
            <a:ext cx="2679167" cy="2206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118D3-71D1-4EB1-AD1F-79DC8BAFF50D}"/>
              </a:ext>
            </a:extLst>
          </p:cNvPr>
          <p:cNvSpPr txBox="1"/>
          <p:nvPr/>
        </p:nvSpPr>
        <p:spPr>
          <a:xfrm>
            <a:off x="2994991" y="5189031"/>
            <a:ext cx="1987826" cy="830997"/>
          </a:xfrm>
          <a:prstGeom prst="rect">
            <a:avLst/>
          </a:prstGeom>
          <a:solidFill>
            <a:srgbClr val="0C799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Not to evacuate</a:t>
            </a:r>
          </a:p>
        </p:txBody>
      </p:sp>
    </p:spTree>
    <p:extLst>
      <p:ext uri="{BB962C8B-B14F-4D97-AF65-F5344CB8AC3E}">
        <p14:creationId xmlns:p14="http://schemas.microsoft.com/office/powerpoint/2010/main" val="17430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A0C32-80FB-4899-9CD5-B65A1026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46"/>
            <a:ext cx="9130145" cy="1325563"/>
          </a:xfrm>
        </p:spPr>
        <p:txBody>
          <a:bodyPr/>
          <a:lstStyle/>
          <a:p>
            <a:r>
              <a:rPr lang="en-US" dirty="0"/>
              <a:t>The Arts as positive behavioral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B5081-6BC7-49F5-9D8C-65D27F45F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109972"/>
            <a:ext cx="8820727" cy="51813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Aravich, Toboz, Roberts. 2016.    </a:t>
            </a:r>
            <a:r>
              <a:rPr lang="en-US" sz="2400" dirty="0">
                <a:hlinkClick r:id="rId2"/>
              </a:rPr>
              <a:t>https://vpm.org/articles/4907/the-arts-and-advanced-dementia</a:t>
            </a:r>
            <a:r>
              <a:rPr lang="en-US" sz="2400" dirty="0"/>
              <a:t> </a:t>
            </a:r>
          </a:p>
          <a:p>
            <a:r>
              <a:rPr lang="en-US" dirty="0"/>
              <a:t>Maslow. Pinnacle of being human: </a:t>
            </a:r>
            <a:r>
              <a:rPr lang="en-US" u="sng" dirty="0"/>
              <a:t>Creative expression</a:t>
            </a:r>
            <a:endParaRPr lang="en-US" dirty="0"/>
          </a:p>
          <a:p>
            <a:pPr lvl="1"/>
            <a:r>
              <a:rPr lang="en-US" dirty="0"/>
              <a:t>e.g., “Art in the Making” Alzheimer’s Association Project</a:t>
            </a:r>
          </a:p>
          <a:p>
            <a:r>
              <a:rPr lang="en-US" u="sng" dirty="0"/>
              <a:t>Arts and the Salience Neurocognitive Network </a:t>
            </a:r>
            <a:r>
              <a:rPr lang="en-US" dirty="0"/>
              <a:t>(below):</a:t>
            </a:r>
          </a:p>
          <a:p>
            <a:pPr lvl="1"/>
            <a:r>
              <a:rPr lang="en-US" dirty="0"/>
              <a:t>Intact in advanced dementia</a:t>
            </a:r>
          </a:p>
          <a:p>
            <a:pPr lvl="1"/>
            <a:r>
              <a:rPr lang="en-US" dirty="0"/>
              <a:t>Can be fired by, e.g., Rx’s, TMS, behavioral therapy</a:t>
            </a:r>
          </a:p>
          <a:p>
            <a:pPr lvl="1"/>
            <a:r>
              <a:rPr lang="en-US" dirty="0"/>
              <a:t>And, can be fired by, e.g., familiar music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BDB17-F579-4929-923E-25EC4607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50CDC-B2F8-4D6A-B2F8-5F6308F6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17" y="5158219"/>
            <a:ext cx="2379407" cy="1535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48D4C-FC7B-4178-A007-AE99EDB09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667" y="5076422"/>
            <a:ext cx="1866499" cy="1654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0E94CF-AB63-44F3-816A-82C67E993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456" y="5158219"/>
            <a:ext cx="2475130" cy="1546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8F3FEE-DA60-4620-96A2-1AA76FA13AAA}"/>
              </a:ext>
            </a:extLst>
          </p:cNvPr>
          <p:cNvSpPr txBox="1"/>
          <p:nvPr/>
        </p:nvSpPr>
        <p:spPr>
          <a:xfrm>
            <a:off x="7286166" y="5582289"/>
            <a:ext cx="184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Photos from Aravich et al. above</a:t>
            </a:r>
          </a:p>
        </p:txBody>
      </p:sp>
    </p:spTree>
    <p:extLst>
      <p:ext uri="{BB962C8B-B14F-4D97-AF65-F5344CB8AC3E}">
        <p14:creationId xmlns:p14="http://schemas.microsoft.com/office/powerpoint/2010/main" val="27467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428-42E3-498E-ACE6-A57F5119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116147"/>
            <a:ext cx="8525163" cy="1325563"/>
          </a:xfrm>
        </p:spPr>
        <p:txBody>
          <a:bodyPr>
            <a:normAutofit fontScale="90000"/>
          </a:bodyPr>
          <a:lstStyle/>
          <a:p>
            <a:r>
              <a:rPr lang="en-US" sz="3600" u="sng" dirty="0"/>
              <a:t>Cognitive stimulation? How about familiar music</a:t>
            </a:r>
            <a:r>
              <a:rPr lang="en-US" sz="3600" dirty="0"/>
              <a:t>: “Salience network” relatively spared in 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37169-F29F-420A-9B3C-B76884DBF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23" y="1446352"/>
            <a:ext cx="8078153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AEB0-33FA-46D0-9576-406243DD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893"/>
            <a:ext cx="925001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“Alive Inside” and the Salience Network</a:t>
            </a:r>
            <a:br>
              <a:rPr lang="en-US" dirty="0"/>
            </a:br>
            <a:r>
              <a:rPr lang="en-US" sz="2700" dirty="0"/>
              <a:t>Amygdala, Insula, ant. dorsal cingulate gyr. spared in late stage dementia </a:t>
            </a:r>
            <a:r>
              <a:rPr lang="en-US" sz="2000" i="1" dirty="0"/>
              <a:t>see Aravich, Toboz MA, Roberts M &amp; Arts. </a:t>
            </a:r>
            <a:r>
              <a:rPr lang="en-US" sz="1800" i="1" dirty="0">
                <a:hlinkClick r:id="rId2"/>
              </a:rPr>
              <a:t>https://vpm.org/articles/4907/the-arts-and-advanced-dementia</a:t>
            </a:r>
            <a:r>
              <a:rPr lang="en-US" sz="1800" i="1" dirty="0"/>
              <a:t> 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C3DCB-8FEA-4A6B-A8BC-1318F183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71901-C5FF-4AB4-A7A4-A6EB17B72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31" y="1521432"/>
            <a:ext cx="6858000" cy="37814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EB24A0-3A42-4E6B-AA71-1FEFC231003E}"/>
              </a:ext>
            </a:extLst>
          </p:cNvPr>
          <p:cNvSpPr/>
          <p:nvPr/>
        </p:nvSpPr>
        <p:spPr>
          <a:xfrm rot="16200000">
            <a:off x="5585790" y="2719052"/>
            <a:ext cx="50689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hlinkClick r:id="rId4"/>
              </a:rPr>
              <a:t>https://www.youtube.com/watch?v=5FWn4JB2YLU</a:t>
            </a:r>
            <a:r>
              <a:rPr lang="en-US" sz="1400" i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AA180-453A-4326-9723-380111F98FD2}"/>
              </a:ext>
            </a:extLst>
          </p:cNvPr>
          <p:cNvSpPr txBox="1"/>
          <p:nvPr/>
        </p:nvSpPr>
        <p:spPr>
          <a:xfrm>
            <a:off x="1023731" y="1630017"/>
            <a:ext cx="2382078" cy="1569660"/>
          </a:xfrm>
          <a:prstGeom prst="rect">
            <a:avLst/>
          </a:prstGeom>
          <a:solidFill>
            <a:srgbClr val="0C799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Familiar religious music for a religious man w/ dementia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8EFDF-C376-415C-9ABB-B51FEAC27153}"/>
              </a:ext>
            </a:extLst>
          </p:cNvPr>
          <p:cNvSpPr txBox="1"/>
          <p:nvPr/>
        </p:nvSpPr>
        <p:spPr>
          <a:xfrm>
            <a:off x="-53008" y="5367662"/>
            <a:ext cx="9250016" cy="1384995"/>
          </a:xfrm>
          <a:prstGeom prst="rect">
            <a:avLst/>
          </a:prstGeom>
          <a:solidFill>
            <a:srgbClr val="0C799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Feasibility but more research on music for challenging behaviors in </a:t>
            </a:r>
            <a:r>
              <a:rPr lang="en-US" sz="2400" u="sng" dirty="0">
                <a:solidFill>
                  <a:schemeClr val="bg1"/>
                </a:solidFill>
              </a:rPr>
              <a:t>dementia</a:t>
            </a:r>
            <a:r>
              <a:rPr lang="en-US" sz="2400" dirty="0">
                <a:solidFill>
                  <a:schemeClr val="bg1"/>
                </a:solidFill>
              </a:rPr>
              <a:t> (1) and for music in </a:t>
            </a:r>
            <a:r>
              <a:rPr lang="en-US" sz="2400" u="sng" dirty="0">
                <a:solidFill>
                  <a:schemeClr val="bg1"/>
                </a:solidFill>
              </a:rPr>
              <a:t>TBI</a:t>
            </a:r>
            <a:r>
              <a:rPr lang="en-US" sz="2400" dirty="0">
                <a:solidFill>
                  <a:schemeClr val="bg1"/>
                </a:solidFill>
              </a:rPr>
              <a:t> (2).                                                                                                                                                </a:t>
            </a:r>
            <a:r>
              <a:rPr lang="en-US" dirty="0">
                <a:solidFill>
                  <a:schemeClr val="bg1"/>
                </a:solidFill>
              </a:rPr>
              <a:t>1) </a:t>
            </a:r>
            <a:r>
              <a:rPr lang="en-US" i="1" dirty="0">
                <a:solidFill>
                  <a:schemeClr val="bg1"/>
                </a:solidFill>
              </a:rPr>
              <a:t>Sousa et al. Int J Geriatr Psychiat. 2021 Nov;36(11):1664-1690. Scoping Review.                           2) Siponkoski et al. Neuropsychol Rehabil. </a:t>
            </a:r>
            <a:r>
              <a:rPr lang="en-US" sz="1600" dirty="0">
                <a:solidFill>
                  <a:schemeClr val="bg1"/>
                </a:solidFill>
              </a:rPr>
              <a:t>2022 Aug;32(7):1356-1388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1F555-7A47-48A6-9538-5AEF707D72E0}"/>
              </a:ext>
            </a:extLst>
          </p:cNvPr>
          <p:cNvSpPr txBox="1"/>
          <p:nvPr/>
        </p:nvSpPr>
        <p:spPr>
          <a:xfrm>
            <a:off x="5234609" y="1630017"/>
            <a:ext cx="2120348" cy="830997"/>
          </a:xfrm>
          <a:prstGeom prst="rect">
            <a:avLst/>
          </a:prstGeom>
          <a:solidFill>
            <a:srgbClr val="0C799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And how about those Legos?</a:t>
            </a:r>
          </a:p>
        </p:txBody>
      </p:sp>
    </p:spTree>
    <p:extLst>
      <p:ext uri="{BB962C8B-B14F-4D97-AF65-F5344CB8AC3E}">
        <p14:creationId xmlns:p14="http://schemas.microsoft.com/office/powerpoint/2010/main" val="112051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838E-6335-4D3C-9E7E-862B4B34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23381"/>
            <a:ext cx="8525163" cy="1325563"/>
          </a:xfrm>
        </p:spPr>
        <p:txBody>
          <a:bodyPr/>
          <a:lstStyle/>
          <a:p>
            <a:r>
              <a:rPr lang="en-US" dirty="0"/>
              <a:t>Caregivers/recipients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8AC8-ADBA-4262-BC6C-24CE0D572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937691"/>
            <a:ext cx="8525163" cy="518130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Don’t forget the power of physical touch</a:t>
            </a:r>
          </a:p>
          <a:p>
            <a:r>
              <a:rPr lang="en-US" dirty="0"/>
              <a:t>And remember, “you see what you look for:” </a:t>
            </a:r>
          </a:p>
          <a:p>
            <a:r>
              <a:rPr lang="en-US" dirty="0"/>
              <a:t>Look for greatness in yourself </a:t>
            </a:r>
          </a:p>
          <a:p>
            <a:r>
              <a:rPr lang="en-US" dirty="0"/>
              <a:t>Look for greatness in persons with dementia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66E61-6245-4859-8526-42396221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92" y="1310649"/>
            <a:ext cx="4863123" cy="2468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A56968-9F0A-4D6F-AAF5-741C59809EFF}"/>
              </a:ext>
            </a:extLst>
          </p:cNvPr>
          <p:cNvSpPr/>
          <p:nvPr/>
        </p:nvSpPr>
        <p:spPr>
          <a:xfrm rot="16200000">
            <a:off x="4640665" y="2156706"/>
            <a:ext cx="256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hlinkClick r:id="rId3"/>
              </a:rPr>
              <a:t>https://www.pinterest.co.uk/pin/171559067026042568/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49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1AD5-D73B-4B2C-8CD2-25FBD245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Roslyn Carter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17398-40B7-4699-B226-40078FD46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kinds of people</a:t>
            </a:r>
          </a:p>
          <a:p>
            <a:r>
              <a:rPr lang="en-US" dirty="0"/>
              <a:t>Those who</a:t>
            </a:r>
          </a:p>
          <a:p>
            <a:pPr lvl="1"/>
            <a:r>
              <a:rPr lang="en-US" dirty="0"/>
              <a:t>Were caregivers</a:t>
            </a:r>
          </a:p>
          <a:p>
            <a:pPr lvl="1"/>
            <a:r>
              <a:rPr lang="en-US" dirty="0"/>
              <a:t>Are caregivers</a:t>
            </a:r>
          </a:p>
          <a:p>
            <a:pPr lvl="1"/>
            <a:r>
              <a:rPr lang="en-US" dirty="0"/>
              <a:t>Will be caregivers and</a:t>
            </a:r>
          </a:p>
          <a:p>
            <a:pPr lvl="1"/>
            <a:r>
              <a:rPr lang="en-US" dirty="0"/>
              <a:t>Those who need a caregiver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B05A5-DBB9-42D9-93E8-DEA73710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709F-60D4-4A15-8220-AE7B7600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8181"/>
            <a:ext cx="8820727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Alzheimer’s and the Brain</a:t>
            </a:r>
            <a:br>
              <a:rPr lang="en-US" dirty="0"/>
            </a:br>
            <a:r>
              <a:rPr lang="en-US" dirty="0"/>
              <a:t>Outline/Learning Objectives. Describe: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D42E-4908-4B30-BD48-E8AA780F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653309"/>
            <a:ext cx="8820727" cy="5181309"/>
          </a:xfrm>
        </p:spPr>
        <p:txBody>
          <a:bodyPr>
            <a:normAutofit/>
          </a:bodyPr>
          <a:lstStyle/>
          <a:p>
            <a:r>
              <a:rPr lang="en-US" dirty="0"/>
              <a:t>Successful Aging and the dementias</a:t>
            </a:r>
          </a:p>
          <a:p>
            <a:r>
              <a:rPr lang="en-US" dirty="0"/>
              <a:t>MIND prevention diet</a:t>
            </a:r>
          </a:p>
          <a:p>
            <a:r>
              <a:rPr lang="en-US" dirty="0"/>
              <a:t>Multidomain lifestyle prevention approaches</a:t>
            </a:r>
          </a:p>
          <a:p>
            <a:r>
              <a:rPr lang="en-US" dirty="0"/>
              <a:t>Positive behavioral controls for challenging behaviors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050" name="Group 2"/>
          <p:cNvGrpSpPr>
            <a:grpSpLocks/>
          </p:cNvGrpSpPr>
          <p:nvPr/>
        </p:nvGrpSpPr>
        <p:grpSpPr bwMode="auto">
          <a:xfrm>
            <a:off x="1016000" y="510128"/>
            <a:ext cx="8106835" cy="5593646"/>
            <a:chOff x="720" y="-68"/>
            <a:chExt cx="5744" cy="3964"/>
          </a:xfrm>
        </p:grpSpPr>
        <p:sp>
          <p:nvSpPr>
            <p:cNvPr id="7178" name="Rectangle 3"/>
            <p:cNvSpPr>
              <a:spLocks noChangeArrowheads="1"/>
            </p:cNvSpPr>
            <p:nvPr/>
          </p:nvSpPr>
          <p:spPr bwMode="auto">
            <a:xfrm rot="16200000">
              <a:off x="4275" y="1707"/>
              <a:ext cx="396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r>
                <a:rPr lang="en-US" altLang="en-US" sz="1600" b="0" i="1" dirty="0">
                  <a:solidFill>
                    <a:schemeClr val="tx1"/>
                  </a:solidFill>
                </a:rPr>
                <a:t>http://phylogeny.arizona.edu/tree/eukaryotes/animals/</a:t>
              </a:r>
            </a:p>
            <a:p>
              <a:r>
                <a:rPr lang="en-US" altLang="en-US" sz="1600" b="0" i="1" dirty="0">
                  <a:solidFill>
                    <a:schemeClr val="tx1"/>
                  </a:solidFill>
                </a:rPr>
                <a:t>arthropoda/hexapoda/ephemeroptera/ephemeroptera.html  </a:t>
              </a:r>
            </a:p>
          </p:txBody>
        </p:sp>
        <p:grpSp>
          <p:nvGrpSpPr>
            <p:cNvPr id="7179" name="Group 4"/>
            <p:cNvGrpSpPr>
              <a:grpSpLocks/>
            </p:cNvGrpSpPr>
            <p:nvPr/>
          </p:nvGrpSpPr>
          <p:grpSpPr bwMode="auto">
            <a:xfrm>
              <a:off x="720" y="576"/>
              <a:ext cx="1974" cy="1642"/>
              <a:chOff x="720" y="576"/>
              <a:chExt cx="1974" cy="1642"/>
            </a:xfrm>
          </p:grpSpPr>
          <p:pic>
            <p:nvPicPr>
              <p:cNvPr id="7180" name="Picture 5" descr="mayfly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576"/>
                <a:ext cx="1926" cy="13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81" name="Text Box 6"/>
              <p:cNvSpPr txBox="1">
                <a:spLocks noChangeArrowheads="1"/>
              </p:cNvSpPr>
              <p:nvPr/>
            </p:nvSpPr>
            <p:spPr bwMode="auto">
              <a:xfrm>
                <a:off x="720" y="1881"/>
                <a:ext cx="187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bg2"/>
                    </a:solidFill>
                    <a:latin typeface="Arial" charset="0"/>
                  </a:defRPr>
                </a:lvl1pPr>
                <a:lvl2pPr marL="742950" indent="-285750">
                  <a:defRPr sz="2400" b="1">
                    <a:solidFill>
                      <a:schemeClr val="bg2"/>
                    </a:solidFill>
                    <a:latin typeface="Arial" charset="0"/>
                  </a:defRPr>
                </a:lvl2pPr>
                <a:lvl3pPr marL="1143000" indent="-228600">
                  <a:defRPr sz="2400" b="1">
                    <a:solidFill>
                      <a:schemeClr val="bg2"/>
                    </a:solidFill>
                    <a:latin typeface="Arial" charset="0"/>
                  </a:defRPr>
                </a:lvl3pPr>
                <a:lvl4pPr marL="1600200" indent="-228600">
                  <a:defRPr sz="2400" b="1">
                    <a:solidFill>
                      <a:schemeClr val="bg2"/>
                    </a:solidFill>
                    <a:latin typeface="Arial" charset="0"/>
                  </a:defRPr>
                </a:lvl4pPr>
                <a:lvl5pPr marL="2057400" indent="-228600">
                  <a:defRPr sz="2400" b="1">
                    <a:solidFill>
                      <a:schemeClr val="bg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2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89" b="0" dirty="0">
                    <a:solidFill>
                      <a:schemeClr val="tx1"/>
                    </a:solidFill>
                  </a:rPr>
                  <a:t>Mayfly: 1 day</a:t>
                </a:r>
              </a:p>
            </p:txBody>
          </p:sp>
        </p:grpSp>
      </p:grpSp>
      <p:grpSp>
        <p:nvGrpSpPr>
          <p:cNvPr id="642055" name="Group 7"/>
          <p:cNvGrpSpPr>
            <a:grpSpLocks/>
          </p:cNvGrpSpPr>
          <p:nvPr/>
        </p:nvGrpSpPr>
        <p:grpSpPr bwMode="auto">
          <a:xfrm>
            <a:off x="1016000" y="3712634"/>
            <a:ext cx="5486400" cy="2760133"/>
            <a:chOff x="720" y="2361"/>
            <a:chExt cx="3888" cy="1956"/>
          </a:xfrm>
        </p:grpSpPr>
        <p:pic>
          <p:nvPicPr>
            <p:cNvPr id="7175" name="Picture 8" descr="bristleco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720"/>
              <a:ext cx="3840" cy="131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6" name="Rectangle 9"/>
            <p:cNvSpPr>
              <a:spLocks noChangeArrowheads="1"/>
            </p:cNvSpPr>
            <p:nvPr/>
          </p:nvSpPr>
          <p:spPr bwMode="auto">
            <a:xfrm>
              <a:off x="1008" y="4077"/>
              <a:ext cx="3123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r>
                <a:rPr lang="en-US" altLang="en-US" sz="1600" b="0" i="1" dirty="0">
                  <a:solidFill>
                    <a:schemeClr val="tx1"/>
                  </a:solidFill>
                  <a:hlinkClick r:id="rId4"/>
                </a:rPr>
                <a:t>http://www.sonic.net/bristlecone/Images2.html</a:t>
              </a:r>
              <a:r>
                <a:rPr lang="en-US" altLang="en-US" sz="1600" b="0" i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720" y="2361"/>
              <a:ext cx="3888" cy="3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89" b="0" dirty="0">
                  <a:solidFill>
                    <a:schemeClr val="tx1"/>
                  </a:solidFill>
                </a:rPr>
                <a:t>Bristlecone pine tree: 4,000 years</a:t>
              </a:r>
            </a:p>
          </p:txBody>
        </p:sp>
      </p:grpSp>
      <p:sp>
        <p:nvSpPr>
          <p:cNvPr id="642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877662" y="118697"/>
            <a:ext cx="7953022" cy="1016000"/>
          </a:xfrm>
        </p:spPr>
        <p:txBody>
          <a:bodyPr/>
          <a:lstStyle/>
          <a:p>
            <a:pPr>
              <a:defRPr/>
            </a:pPr>
            <a:r>
              <a:rPr lang="en-US" b="1" u="sng" dirty="0"/>
              <a:t>Fact</a:t>
            </a:r>
            <a:r>
              <a:rPr lang="en-US" b="1" dirty="0"/>
              <a:t>. Successful aging:</a:t>
            </a:r>
          </a:p>
        </p:txBody>
      </p:sp>
      <p:sp>
        <p:nvSpPr>
          <p:cNvPr id="642060" name="Text Box 12"/>
          <p:cNvSpPr txBox="1">
            <a:spLocks noChangeArrowheads="1"/>
          </p:cNvSpPr>
          <p:nvPr/>
        </p:nvSpPr>
        <p:spPr bwMode="auto">
          <a:xfrm>
            <a:off x="6062133" y="1466973"/>
            <a:ext cx="2181962" cy="1405385"/>
          </a:xfrm>
          <a:prstGeom prst="rect">
            <a:avLst/>
          </a:prstGeom>
          <a:solidFill>
            <a:srgbClr val="0C7990"/>
          </a:solidFill>
          <a:ln w="9525"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44" b="0" dirty="0">
                <a:solidFill>
                  <a:schemeClr val="bg1"/>
                </a:solidFill>
              </a:rPr>
              <a:t>A goal of all God’s creatures</a:t>
            </a:r>
          </a:p>
        </p:txBody>
      </p:sp>
      <p:sp>
        <p:nvSpPr>
          <p:cNvPr id="642061" name="Text Box 13"/>
          <p:cNvSpPr txBox="1">
            <a:spLocks noChangeArrowheads="1"/>
          </p:cNvSpPr>
          <p:nvPr/>
        </p:nvSpPr>
        <p:spPr bwMode="auto">
          <a:xfrm>
            <a:off x="6062133" y="3564467"/>
            <a:ext cx="2438400" cy="1816075"/>
          </a:xfrm>
          <a:prstGeom prst="rect">
            <a:avLst/>
          </a:prstGeom>
          <a:solidFill>
            <a:srgbClr val="0C7990"/>
          </a:solidFill>
          <a:ln w="9525"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89" b="0" dirty="0">
                <a:solidFill>
                  <a:schemeClr val="bg1"/>
                </a:solidFill>
              </a:rPr>
              <a:t>For people w/o disabilities.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89" b="0" dirty="0">
                <a:solidFill>
                  <a:schemeClr val="bg1"/>
                </a:solidFill>
              </a:rPr>
              <a:t>For people w/ disabilities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33" y="922867"/>
            <a:ext cx="8771467" cy="1016000"/>
          </a:xfrm>
        </p:spPr>
        <p:txBody>
          <a:bodyPr>
            <a:normAutofit fontScale="90000"/>
          </a:bodyPr>
          <a:lstStyle/>
          <a:p>
            <a:r>
              <a:rPr lang="en-US" altLang="en-US" u="sng" dirty="0">
                <a:effectLst/>
              </a:rPr>
              <a:t>Fact</a:t>
            </a:r>
            <a:r>
              <a:rPr lang="en-US" altLang="en-US" dirty="0">
                <a:effectLst/>
              </a:rPr>
              <a:t>. Successful aging </a:t>
            </a:r>
            <a:br>
              <a:rPr lang="en-US" altLang="en-US" dirty="0">
                <a:effectLst/>
              </a:rPr>
            </a:br>
            <a:r>
              <a:rPr lang="en-US" altLang="en-US" dirty="0">
                <a:effectLst/>
              </a:rPr>
              <a:t>is a brain thing</a:t>
            </a:r>
            <a:endParaRPr lang="en-US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42067"/>
            <a:ext cx="8839200" cy="36576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ffectLst/>
              </a:rPr>
              <a:t>More than avoidance disease/disability</a:t>
            </a:r>
          </a:p>
          <a:p>
            <a:r>
              <a:rPr lang="en-US" altLang="en-US" sz="2800" u="sng" dirty="0">
                <a:effectLst/>
              </a:rPr>
              <a:t>Successful aging</a:t>
            </a:r>
            <a:r>
              <a:rPr lang="en-US" altLang="en-US" sz="2800" dirty="0">
                <a:effectLst/>
              </a:rPr>
              <a:t> is defined as:</a:t>
            </a:r>
          </a:p>
          <a:p>
            <a:pPr lvl="1"/>
            <a:r>
              <a:rPr lang="en-US" altLang="en-US" sz="2400" dirty="0">
                <a:effectLst/>
              </a:rPr>
              <a:t>High physical function</a:t>
            </a:r>
          </a:p>
          <a:p>
            <a:pPr lvl="1"/>
            <a:r>
              <a:rPr lang="en-US" altLang="en-US" sz="2400" dirty="0">
                <a:effectLst/>
              </a:rPr>
              <a:t>High cognitive function</a:t>
            </a:r>
          </a:p>
          <a:p>
            <a:pPr lvl="1"/>
            <a:r>
              <a:rPr lang="en-US" altLang="en-US" sz="2400" dirty="0">
                <a:effectLst/>
              </a:rPr>
              <a:t>Engaged in social/productive activities</a:t>
            </a:r>
          </a:p>
          <a:p>
            <a:pPr>
              <a:buFont typeface="Monotype Sorts" pitchFamily="2" charset="2"/>
              <a:buNone/>
            </a:pPr>
            <a:endParaRPr lang="en-US" altLang="en-US" sz="2800" dirty="0">
              <a:effectLst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dirty="0">
                <a:effectLst/>
              </a:rPr>
              <a:t>	</a:t>
            </a:r>
            <a:r>
              <a:rPr lang="en-US" altLang="en-US" sz="1600" i="1" dirty="0"/>
              <a:t>Rowe/Kahn </a:t>
            </a:r>
            <a:r>
              <a:rPr lang="en-US" altLang="en-US" sz="1600" i="1" u="sng" dirty="0"/>
              <a:t>Gerontologist</a:t>
            </a:r>
            <a:r>
              <a:rPr lang="en-US" altLang="en-US" sz="1600" i="1" dirty="0"/>
              <a:t> 1997 </a:t>
            </a:r>
            <a:r>
              <a:rPr lang="en-US" altLang="en-US" sz="1600" i="1" u="sng" dirty="0"/>
              <a:t>37</a:t>
            </a:r>
            <a:r>
              <a:rPr lang="en-US" altLang="en-US" sz="1600" i="1" dirty="0"/>
              <a:t>:433-440</a:t>
            </a:r>
            <a:endParaRPr lang="en-US" altLang="en-US" sz="2800" dirty="0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50" y="578309"/>
            <a:ext cx="4572000" cy="1016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/>
              <a:t>Fay Gillis Wells</a:t>
            </a:r>
            <a:br>
              <a:rPr lang="en-US" dirty="0"/>
            </a:br>
            <a:r>
              <a:rPr lang="en-US" sz="3200" i="1" dirty="0"/>
              <a:t>female aviator</a:t>
            </a:r>
            <a:br>
              <a:rPr lang="en-US" sz="3200" i="1" dirty="0"/>
            </a:br>
            <a:r>
              <a:rPr lang="en-US" sz="3200" i="1" dirty="0"/>
              <a:t>with Amelia Earhart in 1929</a:t>
            </a:r>
            <a:endParaRPr lang="en-US" sz="2133" dirty="0"/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2233450"/>
            <a:ext cx="4572000" cy="3657600"/>
          </a:xfrm>
        </p:spPr>
        <p:txBody>
          <a:bodyPr/>
          <a:lstStyle/>
          <a:p>
            <a:pPr>
              <a:defRPr/>
            </a:pPr>
            <a:r>
              <a:rPr lang="en-US" dirty="0"/>
              <a:t>Key to successful aging?</a:t>
            </a:r>
          </a:p>
          <a:p>
            <a:pPr lvl="1">
              <a:defRPr/>
            </a:pPr>
            <a:r>
              <a:rPr lang="en-US" b="1" u="sng" dirty="0"/>
              <a:t>Pursue “the completely unexpected opportunities that come along in life</a:t>
            </a:r>
            <a:r>
              <a:rPr lang="en-US" b="1" dirty="0"/>
              <a:t>.”</a:t>
            </a:r>
          </a:p>
          <a:p>
            <a:pPr lvl="1">
              <a:defRPr/>
            </a:pPr>
            <a:r>
              <a:rPr lang="en-US" b="1" dirty="0"/>
              <a:t>“Be happy, have fun”</a:t>
            </a:r>
          </a:p>
          <a:p>
            <a:pPr>
              <a:defRPr/>
            </a:pPr>
            <a:r>
              <a:rPr lang="en-US" sz="2489" dirty="0"/>
              <a:t>“Happy landings, and beautiful trees”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1600" dirty="0"/>
              <a:t>	10/29/02 email to Paul Aravich</a:t>
            </a:r>
          </a:p>
        </p:txBody>
      </p:sp>
      <p:pic>
        <p:nvPicPr>
          <p:cNvPr id="10244" name="Picture 4" descr="oldw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23" y="381000"/>
            <a:ext cx="4442178" cy="609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01823" y="6477000"/>
            <a:ext cx="43921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0" i="1" dirty="0">
                <a:solidFill>
                  <a:schemeClr val="tx1"/>
                </a:solidFill>
              </a:rPr>
              <a:t>Morell/Leen </a:t>
            </a:r>
            <a:r>
              <a:rPr lang="en-US" altLang="en-US" sz="1600" b="0" i="1" u="sng" dirty="0">
                <a:solidFill>
                  <a:schemeClr val="tx1"/>
                </a:solidFill>
              </a:rPr>
              <a:t>Natl Geographic</a:t>
            </a:r>
            <a:r>
              <a:rPr lang="en-US" altLang="en-US" sz="1600" b="0" i="1" dirty="0">
                <a:solidFill>
                  <a:schemeClr val="tx1"/>
                </a:solidFill>
              </a:rPr>
              <a:t> 1998 Jan. p. 131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41334" y="5190067"/>
            <a:ext cx="1354667" cy="124117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33" b="0" dirty="0">
                <a:solidFill>
                  <a:schemeClr val="tx1"/>
                </a:solidFill>
              </a:rPr>
              <a:t>Photo Age: 90</a:t>
            </a:r>
          </a:p>
          <a:p>
            <a:pPr>
              <a:spcBef>
                <a:spcPct val="50000"/>
              </a:spcBef>
            </a:pPr>
            <a:r>
              <a:rPr lang="en-US" altLang="en-US" sz="2133" b="0" dirty="0">
                <a:solidFill>
                  <a:schemeClr val="tx1"/>
                </a:solidFill>
              </a:rPr>
              <a:t>Died: 94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 rot="-5400000">
            <a:off x="6327882" y="3125990"/>
            <a:ext cx="4818025" cy="738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 i="1" dirty="0">
                <a:solidFill>
                  <a:schemeClr val="tx1"/>
                </a:solidFill>
              </a:rPr>
              <a:t>Co-Founder of the International Forest of Friendship to honor aviation’s greats; near the birthplace of Amelia Earhart </a:t>
            </a:r>
            <a:r>
              <a:rPr lang="en-US" altLang="en-US" sz="1400" b="0" i="1" dirty="0">
                <a:solidFill>
                  <a:schemeClr val="tx1"/>
                </a:solidFill>
                <a:hlinkClick r:id="rId3"/>
              </a:rPr>
              <a:t>http://www.ninety-nines.org/FOF3.html</a:t>
            </a:r>
            <a:r>
              <a:rPr lang="en-US" altLang="en-US" sz="1400" b="0" i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514" y="1397000"/>
            <a:ext cx="4842933" cy="1016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ffectLst/>
              </a:rPr>
              <a:t>James Watson.  “</a:t>
            </a:r>
            <a:r>
              <a:rPr lang="en-US" altLang="en-US" u="sng" dirty="0">
                <a:effectLst/>
              </a:rPr>
              <a:t>We found the key to life</a:t>
            </a:r>
            <a:r>
              <a:rPr lang="en-US" altLang="en-US" dirty="0">
                <a:effectLst/>
              </a:rPr>
              <a:t>” in 1953          </a:t>
            </a:r>
            <a:r>
              <a:rPr lang="en-US" altLang="en-US" sz="2489" i="1" dirty="0"/>
              <a:t>PBS 1/27/04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90333"/>
            <a:ext cx="4978400" cy="3657600"/>
          </a:xfrm>
        </p:spPr>
        <p:txBody>
          <a:bodyPr/>
          <a:lstStyle/>
          <a:p>
            <a:r>
              <a:rPr lang="en-US" altLang="en-US" dirty="0">
                <a:effectLst/>
              </a:rPr>
              <a:t>DNA  vs the Biopsychosocial model</a:t>
            </a:r>
          </a:p>
          <a:p>
            <a:r>
              <a:rPr lang="en-US" altLang="en-US" u="sng" dirty="0">
                <a:effectLst/>
              </a:rPr>
              <a:t>Who really found the secret</a:t>
            </a:r>
          </a:p>
          <a:p>
            <a:pPr lvl="1"/>
            <a:r>
              <a:rPr lang="en-US" altLang="en-US" dirty="0">
                <a:effectLst/>
              </a:rPr>
              <a:t>Watson or Fay Wells? Pursue the unexpected opportunities</a:t>
            </a:r>
          </a:p>
          <a:p>
            <a:endParaRPr lang="en-US" altLang="en-US" dirty="0">
              <a:effectLst/>
            </a:endParaRPr>
          </a:p>
        </p:txBody>
      </p:sp>
      <p:pic>
        <p:nvPicPr>
          <p:cNvPr id="11268" name="Picture 4" descr="Watson, James www main dotcomslash~gj slash physics slash cheri slash watson dot g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34" y="1126067"/>
            <a:ext cx="353483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 rot="16200000">
            <a:off x="6714293" y="3997734"/>
            <a:ext cx="46392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altLang="en-US" sz="1600" b="0" i="1" dirty="0"/>
              <a:t>http://www.main.com/~gj/physics/cheri/watson.gif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0062&quot;&gt;&lt;object type=&quot;3&quot; unique_id=&quot;10063&quot;&gt;&lt;property id=&quot;20148&quot; value=&quot;5&quot;/&gt;&lt;property id=&quot;20300&quot; value=&quot;Slide 1 - &amp;quot;Title:   X&amp;quot;&quot;/&gt;&lt;property id=&quot;20307&quot; value=&quot;256&quot;/&gt;&lt;/object&gt;&lt;object type=&quot;3&quot; unique_id=&quot;10115&quot;&gt;&lt;property id=&quot;20148&quot; value=&quot;5&quot;/&gt;&lt;property id=&quot;20300&quot; value=&quot;Slide 2 - &amp;quot;Learning Points&amp;quot;&quot;/&gt;&lt;property id=&quot;20307&quot; value=&quot;257&quot;/&gt;&lt;/object&gt;&lt;/object&gt;&lt;object type=&quot;8&quot; unique_id=&quot;1006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9.6|86|17|2|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8285</TotalTime>
  <Words>4653</Words>
  <Application>Microsoft Office PowerPoint</Application>
  <PresentationFormat>On-screen Show (4:3)</PresentationFormat>
  <Paragraphs>497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BlinkMacSystemFont</vt:lpstr>
      <vt:lpstr>Calibri</vt:lpstr>
      <vt:lpstr>Calibri Light</vt:lpstr>
      <vt:lpstr>Courier New</vt:lpstr>
      <vt:lpstr>Monotype Sorts</vt:lpstr>
      <vt:lpstr>Roboto</vt:lpstr>
      <vt:lpstr>Symbol</vt:lpstr>
      <vt:lpstr>Times New Roman</vt:lpstr>
      <vt:lpstr>Wingdings</vt:lpstr>
      <vt:lpstr>Office Theme</vt:lpstr>
      <vt:lpstr>Alzheimer’s and the Brain   </vt:lpstr>
      <vt:lpstr>Mission moment</vt:lpstr>
      <vt:lpstr>UN. World’s largest minority population: Persons with disabilities</vt:lpstr>
      <vt:lpstr>Alzheimer’s and the Brain Outline/Learning Objectives. Describe:</vt:lpstr>
      <vt:lpstr>   </vt:lpstr>
      <vt:lpstr>Fact. Successful aging:</vt:lpstr>
      <vt:lpstr>Fact. Successful aging  is a brain thing</vt:lpstr>
      <vt:lpstr>Fay Gillis Wells female aviator with Amelia Earhart in 1929</vt:lpstr>
      <vt:lpstr>James Watson.  “We found the key to life” in 1953          PBS 1/27/04</vt:lpstr>
      <vt:lpstr>Fact. We fear senescence not aging</vt:lpstr>
      <vt:lpstr>Defense against senescence:  The Senescence Buffer Zone</vt:lpstr>
      <vt:lpstr>Fact. Age-Related Cognitive Decline is normal, Mild Cognitive Impairment is not</vt:lpstr>
      <vt:lpstr>Fact. Amyloid Plaques  &amp; Neurofibrillary Tangles: a normal feature of brain aging in, e.g., hipp. formation</vt:lpstr>
      <vt:lpstr>All Cause Dementia: Dx Criteria</vt:lpstr>
      <vt:lpstr>AD clinical guidelines: Dx Probable Alzheimer’s</vt:lpstr>
      <vt:lpstr>Fact. The 3D’s   Impair cognition &amp; can be confused </vt:lpstr>
      <vt:lpstr>Dementia types: 4 Reversible if diagnosed/treated/cured </vt:lpstr>
      <vt:lpstr>Irreversible dementia deaths vs selected others</vt:lpstr>
      <vt:lpstr>PowerPoint Presentation</vt:lpstr>
      <vt:lpstr>Irreversible dementia features, e.g.</vt:lpstr>
      <vt:lpstr>Irreversible dementia deaths vs selected others</vt:lpstr>
      <vt:lpstr>first pt diagnosed with Alzheimer’s 51 y/o female: Auguste D.  Photo: 1902. Early onset AD Case presented to 37th Meeting, Southwest German Psychiatrists,  Tübingen, 11/03/1906. Called AD in 1910. </vt:lpstr>
      <vt:lpstr>AD and the Old-Old 85+</vt:lpstr>
      <vt:lpstr>Prevalence of all Dementias (USA)</vt:lpstr>
      <vt:lpstr>Alzheimer’s: A woman’s health issue women &amp; men with &gt; 13 years education &amp; no ApoE4.                       APOE4 is a CHL transport protein allele linked to increased AD and heart disease risk</vt:lpstr>
      <vt:lpstr>Fact.  Alzheimer’s: a Woman’s Health Issue</vt:lpstr>
      <vt:lpstr>Fact.  Alzheimer’s is a Minority Health issue</vt:lpstr>
      <vt:lpstr>PowerPoint Presentation</vt:lpstr>
      <vt:lpstr>CCC+ Commonwealth Coordinated Care Plus</vt:lpstr>
      <vt:lpstr>Fact. Silos: Asset Mapping, Champions, Coalitions</vt:lpstr>
      <vt:lpstr>The National Imperative to Improve Nursing Home Quality: Honoring Our Commitment to Residents, Families, and Staff. National Academies. April 2022. https://www.nationalacademies.org/our-work/the-quality-of-care-in-nursing-homes  </vt:lpstr>
      <vt:lpstr>Work Group. DBHDS Immediate Recommendations</vt:lpstr>
      <vt:lpstr>VDS Work Group. DBHDS, cont.                                 Immediate Recommendations</vt:lpstr>
      <vt:lpstr>VDS Work Group. DBHDS, cont.                                  Future Areas of Focus</vt:lpstr>
      <vt:lpstr>Specialized Care Pilot Program</vt:lpstr>
      <vt:lpstr>Fact. There are multiple Stages of Late-Onset Alzheimer’s Disease (AD)                              modified from NIA 2011Fa</vt:lpstr>
      <vt:lpstr>PowerPoint Presentation</vt:lpstr>
      <vt:lpstr>.</vt:lpstr>
      <vt:lpstr>12 Modifiable Risk Factors for the dementias:                   Global burden by 40%. Lancet Commission, 2020</vt:lpstr>
      <vt:lpstr>Alzheimer’s and the Brain Outline/Learning Objectives. Describe:</vt:lpstr>
      <vt:lpstr>MIND Diet (Mediterranean-DASH Intervention for Neurodegenerative Delay)  </vt:lpstr>
      <vt:lpstr>MIND Diet: selected elements </vt:lpstr>
      <vt:lpstr>CHD secondary prevention RCT Lyon Diet Heart study</vt:lpstr>
      <vt:lpstr>Alzheimer’s and the Brain Outline/Learning Objectives. Describe:</vt:lpstr>
      <vt:lpstr>Lifestyle &amp; Cognitive Decline: FINGER study  Ngandu et al. A 2 year multidomain intervention of diet, exercise, cognitive training, social engagement and vascular risk monitoring versus control to prevent cognitive decline in at-risk elderly people (FINGER): a randomised controlled trial. Lancet. 2015 Jun 6;385(9984):2255-63</vt:lpstr>
      <vt:lpstr>Current US RCT: POINTER study (Protect Brain Health Through Lifestyle Intervention to Reduce Risk) </vt:lpstr>
      <vt:lpstr>PowerPoint Presentation</vt:lpstr>
      <vt:lpstr>Prevention: No more dementia “rusty trucks”</vt:lpstr>
      <vt:lpstr>Alzheimer’s and the Brain Outline/Learning Objectives. Describe:</vt:lpstr>
      <vt:lpstr>Positive behavioral control interventions</vt:lpstr>
      <vt:lpstr>Fact on Challenging Behaviors Virginia Dementia Services (VDS)  Work Group. DBHDS, 12/7/21                                  Convened by Virginia Sec. HHS Reported directly to Chairs, State Finance Com. and House Appropriations Committee https://rga.lis.virginia.gov/Published/2021/RD801/PDF   Work Group Chair: Dr. Suzanne Mayo, Dir. Community Integration, DBHDS </vt:lpstr>
      <vt:lpstr>New CDC funding                                      Soon to be formally announced</vt:lpstr>
      <vt:lpstr>The Arts as positive behavioral controls</vt:lpstr>
      <vt:lpstr>Cognitive stimulation? How about familiar music: “Salience network” relatively spared in AD</vt:lpstr>
      <vt:lpstr>“Alive Inside” and the Salience Network Amygdala, Insula, ant. dorsal cingulate gyr. spared in late stage dementia see Aravich, Toboz MA, Roberts M &amp; Arts. https://vpm.org/articles/4907/the-arts-and-advanced-dementia </vt:lpstr>
      <vt:lpstr>Caregivers/recipients</vt:lpstr>
      <vt:lpstr>Don’t forget Roslyn Carter</vt:lpstr>
      <vt:lpstr>Alzheimer’s and the Brain Outline/Learning Objectives. Describe: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Robison, Don G.</dc:creator>
  <cp:lastModifiedBy>Caroline Smeltz</cp:lastModifiedBy>
  <cp:revision>468</cp:revision>
  <cp:lastPrinted>2020-12-22T20:49:36Z</cp:lastPrinted>
  <dcterms:created xsi:type="dcterms:W3CDTF">2016-04-25T20:52:12Z</dcterms:created>
  <dcterms:modified xsi:type="dcterms:W3CDTF">2022-11-02T21:16:03Z</dcterms:modified>
</cp:coreProperties>
</file>